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6" r:id="rId2"/>
  </p:sldIdLst>
  <p:sldSz cx="43891200" cy="32918400"/>
  <p:notesSz cx="6934200" cy="9220200"/>
  <p:defaultTextStyle>
    <a:defPPr>
      <a:defRPr lang="en-US"/>
    </a:defPPr>
    <a:lvl1pPr marL="0" algn="l" defTabSz="3686156" rtl="0" eaLnBrk="1" latinLnBrk="0" hangingPunct="1">
      <a:defRPr sz="7256" kern="1200">
        <a:solidFill>
          <a:schemeClr val="tx1"/>
        </a:solidFill>
        <a:latin typeface="+mn-lt"/>
        <a:ea typeface="+mn-ea"/>
        <a:cs typeface="+mn-cs"/>
      </a:defRPr>
    </a:lvl1pPr>
    <a:lvl2pPr marL="1843077" algn="l" defTabSz="3686156" rtl="0" eaLnBrk="1" latinLnBrk="0" hangingPunct="1">
      <a:defRPr sz="7256" kern="1200">
        <a:solidFill>
          <a:schemeClr val="tx1"/>
        </a:solidFill>
        <a:latin typeface="+mn-lt"/>
        <a:ea typeface="+mn-ea"/>
        <a:cs typeface="+mn-cs"/>
      </a:defRPr>
    </a:lvl2pPr>
    <a:lvl3pPr marL="3686156" algn="l" defTabSz="3686156" rtl="0" eaLnBrk="1" latinLnBrk="0" hangingPunct="1">
      <a:defRPr sz="7256" kern="1200">
        <a:solidFill>
          <a:schemeClr val="tx1"/>
        </a:solidFill>
        <a:latin typeface="+mn-lt"/>
        <a:ea typeface="+mn-ea"/>
        <a:cs typeface="+mn-cs"/>
      </a:defRPr>
    </a:lvl3pPr>
    <a:lvl4pPr marL="5529233" algn="l" defTabSz="3686156" rtl="0" eaLnBrk="1" latinLnBrk="0" hangingPunct="1">
      <a:defRPr sz="7256" kern="1200">
        <a:solidFill>
          <a:schemeClr val="tx1"/>
        </a:solidFill>
        <a:latin typeface="+mn-lt"/>
        <a:ea typeface="+mn-ea"/>
        <a:cs typeface="+mn-cs"/>
      </a:defRPr>
    </a:lvl4pPr>
    <a:lvl5pPr marL="7372312" algn="l" defTabSz="3686156" rtl="0" eaLnBrk="1" latinLnBrk="0" hangingPunct="1">
      <a:defRPr sz="7256" kern="1200">
        <a:solidFill>
          <a:schemeClr val="tx1"/>
        </a:solidFill>
        <a:latin typeface="+mn-lt"/>
        <a:ea typeface="+mn-ea"/>
        <a:cs typeface="+mn-cs"/>
      </a:defRPr>
    </a:lvl5pPr>
    <a:lvl6pPr marL="9215390" algn="l" defTabSz="3686156" rtl="0" eaLnBrk="1" latinLnBrk="0" hangingPunct="1">
      <a:defRPr sz="7256" kern="1200">
        <a:solidFill>
          <a:schemeClr val="tx1"/>
        </a:solidFill>
        <a:latin typeface="+mn-lt"/>
        <a:ea typeface="+mn-ea"/>
        <a:cs typeface="+mn-cs"/>
      </a:defRPr>
    </a:lvl6pPr>
    <a:lvl7pPr marL="11058468" algn="l" defTabSz="3686156" rtl="0" eaLnBrk="1" latinLnBrk="0" hangingPunct="1">
      <a:defRPr sz="7256" kern="1200">
        <a:solidFill>
          <a:schemeClr val="tx1"/>
        </a:solidFill>
        <a:latin typeface="+mn-lt"/>
        <a:ea typeface="+mn-ea"/>
        <a:cs typeface="+mn-cs"/>
      </a:defRPr>
    </a:lvl7pPr>
    <a:lvl8pPr marL="12901546" algn="l" defTabSz="3686156" rtl="0" eaLnBrk="1" latinLnBrk="0" hangingPunct="1">
      <a:defRPr sz="7256" kern="1200">
        <a:solidFill>
          <a:schemeClr val="tx1"/>
        </a:solidFill>
        <a:latin typeface="+mn-lt"/>
        <a:ea typeface="+mn-ea"/>
        <a:cs typeface="+mn-cs"/>
      </a:defRPr>
    </a:lvl8pPr>
    <a:lvl9pPr marL="14744623" algn="l" defTabSz="3686156" rtl="0" eaLnBrk="1" latinLnBrk="0" hangingPunct="1">
      <a:defRPr sz="725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bby Powel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F3"/>
    <a:srgbClr val="FDD8A2"/>
    <a:srgbClr val="70AD47"/>
    <a:srgbClr val="C9972F"/>
    <a:srgbClr val="D0CFD4"/>
    <a:srgbClr val="53B4CC"/>
    <a:srgbClr val="7026AF"/>
    <a:srgbClr val="6E171C"/>
    <a:srgbClr val="1E249B"/>
    <a:srgbClr val="2C70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9" autoAdjust="0"/>
    <p:restoredTop sz="91398" autoAdjust="0"/>
  </p:normalViewPr>
  <p:slideViewPr>
    <p:cSldViewPr snapToGrid="0">
      <p:cViewPr>
        <p:scale>
          <a:sx n="50" d="100"/>
          <a:sy n="50" d="100"/>
        </p:scale>
        <p:origin x="144" y="136"/>
      </p:cViewPr>
      <p:guideLst>
        <p:guide orient="horz" pos="10368"/>
        <p:guide pos="13824"/>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27475" y="0"/>
            <a:ext cx="3005138" cy="461963"/>
          </a:xfrm>
          <a:prstGeom prst="rect">
            <a:avLst/>
          </a:prstGeom>
        </p:spPr>
        <p:txBody>
          <a:bodyPr vert="horz" lIns="91440" tIns="45720" rIns="91440" bIns="45720" rtlCol="0"/>
          <a:lstStyle>
            <a:lvl1pPr algn="r">
              <a:defRPr sz="1200"/>
            </a:lvl1pPr>
          </a:lstStyle>
          <a:p>
            <a:fld id="{AD149245-4C77-48B5-A41A-077ADDA9E8C1}" type="datetimeFigureOut">
              <a:rPr lang="en-US" smtClean="0"/>
              <a:t>11/29/17</a:t>
            </a:fld>
            <a:endParaRPr lang="en-US"/>
          </a:p>
        </p:txBody>
      </p:sp>
      <p:sp>
        <p:nvSpPr>
          <p:cNvPr id="4" name="Slide Image Placeholder 3"/>
          <p:cNvSpPr>
            <a:spLocks noGrp="1" noRot="1" noChangeAspect="1"/>
          </p:cNvSpPr>
          <p:nvPr>
            <p:ph type="sldImg" idx="2"/>
          </p:nvPr>
        </p:nvSpPr>
        <p:spPr>
          <a:xfrm>
            <a:off x="1392238" y="1152525"/>
            <a:ext cx="4149725" cy="31115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3738" y="4437063"/>
            <a:ext cx="5546725" cy="36306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27475" y="8758238"/>
            <a:ext cx="3005138" cy="461962"/>
          </a:xfrm>
          <a:prstGeom prst="rect">
            <a:avLst/>
          </a:prstGeom>
        </p:spPr>
        <p:txBody>
          <a:bodyPr vert="horz" lIns="91440" tIns="45720" rIns="91440" bIns="45720" rtlCol="0" anchor="b"/>
          <a:lstStyle>
            <a:lvl1pPr algn="r">
              <a:defRPr sz="1200"/>
            </a:lvl1pPr>
          </a:lstStyle>
          <a:p>
            <a:fld id="{D26875D6-FA75-448B-B12C-6469FAA41BF4}" type="slidenum">
              <a:rPr lang="en-US" smtClean="0"/>
              <a:t>‹#›</a:t>
            </a:fld>
            <a:endParaRPr lang="en-US"/>
          </a:p>
        </p:txBody>
      </p:sp>
    </p:spTree>
    <p:extLst>
      <p:ext uri="{BB962C8B-B14F-4D97-AF65-F5344CB8AC3E}">
        <p14:creationId xmlns:p14="http://schemas.microsoft.com/office/powerpoint/2010/main" val="1426327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6875D6-FA75-448B-B12C-6469FAA41BF4}" type="slidenum">
              <a:rPr lang="en-US" smtClean="0"/>
              <a:t>1</a:t>
            </a:fld>
            <a:endParaRPr lang="en-US"/>
          </a:p>
        </p:txBody>
      </p:sp>
    </p:spTree>
    <p:extLst>
      <p:ext uri="{BB962C8B-B14F-4D97-AF65-F5344CB8AC3E}">
        <p14:creationId xmlns:p14="http://schemas.microsoft.com/office/powerpoint/2010/main" val="3660401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799"/>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3"/>
            <a:ext cx="32918400" cy="7947658"/>
          </a:xfrm>
        </p:spPr>
        <p:txBody>
          <a:bodyPr/>
          <a:lstStyle>
            <a:lvl1pPr marL="0" indent="0" algn="ctr">
              <a:buNone/>
              <a:defRPr sz="11520"/>
            </a:lvl1pPr>
            <a:lvl2pPr marL="2194505" indent="0" algn="ctr">
              <a:buNone/>
              <a:defRPr sz="9600"/>
            </a:lvl2pPr>
            <a:lvl3pPr marL="4389010" indent="0" algn="ctr">
              <a:buNone/>
              <a:defRPr sz="8640"/>
            </a:lvl3pPr>
            <a:lvl4pPr marL="6583515" indent="0" algn="ctr">
              <a:buNone/>
              <a:defRPr sz="7680"/>
            </a:lvl4pPr>
            <a:lvl5pPr marL="8778021" indent="0" algn="ctr">
              <a:buNone/>
              <a:defRPr sz="7680"/>
            </a:lvl5pPr>
            <a:lvl6pPr marL="10972526" indent="0" algn="ctr">
              <a:buNone/>
              <a:defRPr sz="7680"/>
            </a:lvl6pPr>
            <a:lvl7pPr marL="13167031" indent="0" algn="ctr">
              <a:buNone/>
              <a:defRPr sz="7680"/>
            </a:lvl7pPr>
            <a:lvl8pPr marL="15361536" indent="0" algn="ctr">
              <a:buNone/>
              <a:defRPr sz="7680"/>
            </a:lvl8pPr>
            <a:lvl9pPr marL="17556041"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3077273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1806571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3" y="1752601"/>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3" y="1752601"/>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66016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F1912E-9EA4-406F-A05E-286761B7451A}"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60131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3" y="8206749"/>
            <a:ext cx="37856160" cy="13693138"/>
          </a:xfrm>
        </p:spPr>
        <p:txBody>
          <a:bodyPr anchor="b"/>
          <a:lstStyle>
            <a:lvl1pPr>
              <a:defRPr sz="28799"/>
            </a:lvl1pPr>
          </a:lstStyle>
          <a:p>
            <a:r>
              <a:rPr lang="en-US" smtClean="0"/>
              <a:t>Click to edit Master title style</a:t>
            </a:r>
            <a:endParaRPr lang="en-US" dirty="0"/>
          </a:p>
        </p:txBody>
      </p:sp>
      <p:sp>
        <p:nvSpPr>
          <p:cNvPr id="3" name="Text Placeholder 2"/>
          <p:cNvSpPr>
            <a:spLocks noGrp="1"/>
          </p:cNvSpPr>
          <p:nvPr>
            <p:ph type="body" idx="1"/>
          </p:nvPr>
        </p:nvSpPr>
        <p:spPr>
          <a:xfrm>
            <a:off x="2994663" y="22029429"/>
            <a:ext cx="37856160" cy="7200898"/>
          </a:xfrm>
        </p:spPr>
        <p:txBody>
          <a:bodyPr/>
          <a:lstStyle>
            <a:lvl1pPr marL="0" indent="0">
              <a:buNone/>
              <a:defRPr sz="11520">
                <a:solidFill>
                  <a:schemeClr val="tx1"/>
                </a:solidFill>
              </a:defRPr>
            </a:lvl1pPr>
            <a:lvl2pPr marL="2194505" indent="0">
              <a:buNone/>
              <a:defRPr sz="9600">
                <a:solidFill>
                  <a:schemeClr val="tx1">
                    <a:tint val="75000"/>
                  </a:schemeClr>
                </a:solidFill>
              </a:defRPr>
            </a:lvl2pPr>
            <a:lvl3pPr marL="4389010" indent="0">
              <a:buNone/>
              <a:defRPr sz="8640">
                <a:solidFill>
                  <a:schemeClr val="tx1">
                    <a:tint val="75000"/>
                  </a:schemeClr>
                </a:solidFill>
              </a:defRPr>
            </a:lvl3pPr>
            <a:lvl4pPr marL="6583515" indent="0">
              <a:buNone/>
              <a:defRPr sz="7680">
                <a:solidFill>
                  <a:schemeClr val="tx1">
                    <a:tint val="75000"/>
                  </a:schemeClr>
                </a:solidFill>
              </a:defRPr>
            </a:lvl4pPr>
            <a:lvl5pPr marL="8778021" indent="0">
              <a:buNone/>
              <a:defRPr sz="7680">
                <a:solidFill>
                  <a:schemeClr val="tx1">
                    <a:tint val="75000"/>
                  </a:schemeClr>
                </a:solidFill>
              </a:defRPr>
            </a:lvl5pPr>
            <a:lvl6pPr marL="10972526" indent="0">
              <a:buNone/>
              <a:defRPr sz="7680">
                <a:solidFill>
                  <a:schemeClr val="tx1">
                    <a:tint val="75000"/>
                  </a:schemeClr>
                </a:solidFill>
              </a:defRPr>
            </a:lvl6pPr>
            <a:lvl7pPr marL="13167031" indent="0">
              <a:buNone/>
              <a:defRPr sz="7680">
                <a:solidFill>
                  <a:schemeClr val="tx1">
                    <a:tint val="75000"/>
                  </a:schemeClr>
                </a:solidFill>
              </a:defRPr>
            </a:lvl7pPr>
            <a:lvl8pPr marL="15361536" indent="0">
              <a:buNone/>
              <a:defRPr sz="7680">
                <a:solidFill>
                  <a:schemeClr val="tx1">
                    <a:tint val="75000"/>
                  </a:schemeClr>
                </a:solidFill>
              </a:defRPr>
            </a:lvl8pPr>
            <a:lvl9pPr marL="17556041"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1912E-9EA4-406F-A05E-286761B7451A}" type="datetimeFigureOut">
              <a:rPr lang="en-US" smtClean="0"/>
              <a:t>11/29/17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600902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1"/>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1"/>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F1912E-9EA4-406F-A05E-286761B7451A}" type="datetimeFigureOut">
              <a:rPr lang="en-US" smtClean="0"/>
              <a:t>11/29/17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727912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3" y="8069583"/>
            <a:ext cx="18568032" cy="3954778"/>
          </a:xfrm>
        </p:spPr>
        <p:txBody>
          <a:bodyPr anchor="b"/>
          <a:lstStyle>
            <a:lvl1pPr marL="0" indent="0">
              <a:buNone/>
              <a:defRPr sz="11520" b="1"/>
            </a:lvl1pPr>
            <a:lvl2pPr marL="2194505" indent="0">
              <a:buNone/>
              <a:defRPr sz="9600" b="1"/>
            </a:lvl2pPr>
            <a:lvl3pPr marL="4389010" indent="0">
              <a:buNone/>
              <a:defRPr sz="8640" b="1"/>
            </a:lvl3pPr>
            <a:lvl4pPr marL="6583515" indent="0">
              <a:buNone/>
              <a:defRPr sz="7680" b="1"/>
            </a:lvl4pPr>
            <a:lvl5pPr marL="8778021" indent="0">
              <a:buNone/>
              <a:defRPr sz="7680" b="1"/>
            </a:lvl5pPr>
            <a:lvl6pPr marL="10972526" indent="0">
              <a:buNone/>
              <a:defRPr sz="7680" b="1"/>
            </a:lvl6pPr>
            <a:lvl7pPr marL="13167031" indent="0">
              <a:buNone/>
              <a:defRPr sz="7680" b="1"/>
            </a:lvl7pPr>
            <a:lvl8pPr marL="15361536" indent="0">
              <a:buNone/>
              <a:defRPr sz="7680" b="1"/>
            </a:lvl8pPr>
            <a:lvl9pPr marL="17556041"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3" y="12024361"/>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3" y="8069583"/>
            <a:ext cx="18659477" cy="3954778"/>
          </a:xfrm>
        </p:spPr>
        <p:txBody>
          <a:bodyPr anchor="b"/>
          <a:lstStyle>
            <a:lvl1pPr marL="0" indent="0">
              <a:buNone/>
              <a:defRPr sz="11520" b="1"/>
            </a:lvl1pPr>
            <a:lvl2pPr marL="2194505" indent="0">
              <a:buNone/>
              <a:defRPr sz="9600" b="1"/>
            </a:lvl2pPr>
            <a:lvl3pPr marL="4389010" indent="0">
              <a:buNone/>
              <a:defRPr sz="8640" b="1"/>
            </a:lvl3pPr>
            <a:lvl4pPr marL="6583515" indent="0">
              <a:buNone/>
              <a:defRPr sz="7680" b="1"/>
            </a:lvl4pPr>
            <a:lvl5pPr marL="8778021" indent="0">
              <a:buNone/>
              <a:defRPr sz="7680" b="1"/>
            </a:lvl5pPr>
            <a:lvl6pPr marL="10972526" indent="0">
              <a:buNone/>
              <a:defRPr sz="7680" b="1"/>
            </a:lvl6pPr>
            <a:lvl7pPr marL="13167031" indent="0">
              <a:buNone/>
              <a:defRPr sz="7680" b="1"/>
            </a:lvl7pPr>
            <a:lvl8pPr marL="15361536" indent="0">
              <a:buNone/>
              <a:defRPr sz="7680" b="1"/>
            </a:lvl8pPr>
            <a:lvl9pPr marL="17556041"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3" y="12024361"/>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F1912E-9EA4-406F-A05E-286761B7451A}" type="datetimeFigureOut">
              <a:rPr lang="en-US" smtClean="0"/>
              <a:t>11/29/17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3256484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9F1912E-9EA4-406F-A05E-286761B7451A}" type="datetimeFigureOut">
              <a:rPr lang="en-US" smtClean="0"/>
              <a:t>11/29/17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15703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1912E-9EA4-406F-A05E-286761B7451A}" type="datetimeFigureOut">
              <a:rPr lang="en-US" smtClean="0"/>
              <a:t>11/29/17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30236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8" y="9875521"/>
            <a:ext cx="14156055" cy="18295622"/>
          </a:xfrm>
        </p:spPr>
        <p:txBody>
          <a:bodyPr/>
          <a:lstStyle>
            <a:lvl1pPr marL="0" indent="0">
              <a:buNone/>
              <a:defRPr sz="7680"/>
            </a:lvl1pPr>
            <a:lvl2pPr marL="2194505" indent="0">
              <a:buNone/>
              <a:defRPr sz="6720"/>
            </a:lvl2pPr>
            <a:lvl3pPr marL="4389010" indent="0">
              <a:buNone/>
              <a:defRPr sz="5760"/>
            </a:lvl3pPr>
            <a:lvl4pPr marL="6583515" indent="0">
              <a:buNone/>
              <a:defRPr sz="4800"/>
            </a:lvl4pPr>
            <a:lvl5pPr marL="8778021" indent="0">
              <a:buNone/>
              <a:defRPr sz="4800"/>
            </a:lvl5pPr>
            <a:lvl6pPr marL="10972526" indent="0">
              <a:buNone/>
              <a:defRPr sz="4800"/>
            </a:lvl6pPr>
            <a:lvl7pPr marL="13167031" indent="0">
              <a:buNone/>
              <a:defRPr sz="4800"/>
            </a:lvl7pPr>
            <a:lvl8pPr marL="15361536" indent="0">
              <a:buNone/>
              <a:defRPr sz="4800"/>
            </a:lvl8pPr>
            <a:lvl9pPr marL="17556041"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1912E-9EA4-406F-A05E-286761B7451A}" type="datetimeFigureOut">
              <a:rPr lang="en-US" smtClean="0"/>
              <a:t>11/29/17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203346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8" y="2194560"/>
            <a:ext cx="14156055"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05" indent="0">
              <a:buNone/>
              <a:defRPr sz="13440"/>
            </a:lvl2pPr>
            <a:lvl3pPr marL="4389010" indent="0">
              <a:buNone/>
              <a:defRPr sz="11520"/>
            </a:lvl3pPr>
            <a:lvl4pPr marL="6583515" indent="0">
              <a:buNone/>
              <a:defRPr sz="9600"/>
            </a:lvl4pPr>
            <a:lvl5pPr marL="8778021" indent="0">
              <a:buNone/>
              <a:defRPr sz="9600"/>
            </a:lvl5pPr>
            <a:lvl6pPr marL="10972526" indent="0">
              <a:buNone/>
              <a:defRPr sz="9600"/>
            </a:lvl6pPr>
            <a:lvl7pPr marL="13167031" indent="0">
              <a:buNone/>
              <a:defRPr sz="9600"/>
            </a:lvl7pPr>
            <a:lvl8pPr marL="15361536" indent="0">
              <a:buNone/>
              <a:defRPr sz="9600"/>
            </a:lvl8pPr>
            <a:lvl9pPr marL="17556041" indent="0">
              <a:buNone/>
              <a:defRPr sz="9600"/>
            </a:lvl9pPr>
          </a:lstStyle>
          <a:p>
            <a:r>
              <a:rPr lang="en-US" smtClean="0"/>
              <a:t>Click icon to add picture</a:t>
            </a:r>
            <a:endParaRPr lang="en-US" dirty="0"/>
          </a:p>
        </p:txBody>
      </p:sp>
      <p:sp>
        <p:nvSpPr>
          <p:cNvPr id="4" name="Text Placeholder 3"/>
          <p:cNvSpPr>
            <a:spLocks noGrp="1"/>
          </p:cNvSpPr>
          <p:nvPr>
            <p:ph type="body" sz="half" idx="2"/>
          </p:nvPr>
        </p:nvSpPr>
        <p:spPr>
          <a:xfrm>
            <a:off x="3023238" y="9875521"/>
            <a:ext cx="14156055" cy="18295622"/>
          </a:xfrm>
        </p:spPr>
        <p:txBody>
          <a:bodyPr/>
          <a:lstStyle>
            <a:lvl1pPr marL="0" indent="0">
              <a:buNone/>
              <a:defRPr sz="7680"/>
            </a:lvl1pPr>
            <a:lvl2pPr marL="2194505" indent="0">
              <a:buNone/>
              <a:defRPr sz="6720"/>
            </a:lvl2pPr>
            <a:lvl3pPr marL="4389010" indent="0">
              <a:buNone/>
              <a:defRPr sz="5760"/>
            </a:lvl3pPr>
            <a:lvl4pPr marL="6583515" indent="0">
              <a:buNone/>
              <a:defRPr sz="4800"/>
            </a:lvl4pPr>
            <a:lvl5pPr marL="8778021" indent="0">
              <a:buNone/>
              <a:defRPr sz="4800"/>
            </a:lvl5pPr>
            <a:lvl6pPr marL="10972526" indent="0">
              <a:buNone/>
              <a:defRPr sz="4800"/>
            </a:lvl6pPr>
            <a:lvl7pPr marL="13167031" indent="0">
              <a:buNone/>
              <a:defRPr sz="4800"/>
            </a:lvl7pPr>
            <a:lvl8pPr marL="15361536" indent="0">
              <a:buNone/>
              <a:defRPr sz="4800"/>
            </a:lvl8pPr>
            <a:lvl9pPr marL="17556041"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F1912E-9EA4-406F-A05E-286761B7451A}" type="datetimeFigureOut">
              <a:rPr lang="en-US" smtClean="0"/>
              <a:t>11/29/17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3E576-D278-4407-A486-109D6E7C6E02}" type="slidenum">
              <a:rPr lang="en-US" smtClean="0"/>
              <a:t>‹#›</a:t>
            </a:fld>
            <a:endParaRPr lang="en-US"/>
          </a:p>
        </p:txBody>
      </p:sp>
    </p:spTree>
    <p:extLst>
      <p:ext uri="{BB962C8B-B14F-4D97-AF65-F5344CB8AC3E}">
        <p14:creationId xmlns:p14="http://schemas.microsoft.com/office/powerpoint/2010/main" val="25553348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56B3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1"/>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19F1912E-9EA4-406F-A05E-286761B7451A}" type="datetimeFigureOut">
              <a:rPr lang="en-US" smtClean="0"/>
              <a:t>11/29/17</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4D3E576-D278-4407-A486-109D6E7C6E02}" type="slidenum">
              <a:rPr lang="en-US" smtClean="0"/>
              <a:t>‹#›</a:t>
            </a:fld>
            <a:endParaRPr lang="en-US"/>
          </a:p>
        </p:txBody>
      </p:sp>
    </p:spTree>
    <p:extLst>
      <p:ext uri="{BB962C8B-B14F-4D97-AF65-F5344CB8AC3E}">
        <p14:creationId xmlns:p14="http://schemas.microsoft.com/office/powerpoint/2010/main" val="18276314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010" rtl="0" eaLnBrk="1" latinLnBrk="0" hangingPunct="1">
        <a:lnSpc>
          <a:spcPct val="90000"/>
        </a:lnSpc>
        <a:spcBef>
          <a:spcPct val="0"/>
        </a:spcBef>
        <a:buNone/>
        <a:defRPr sz="21119" kern="1200">
          <a:solidFill>
            <a:schemeClr val="tx1"/>
          </a:solidFill>
          <a:latin typeface="+mj-lt"/>
          <a:ea typeface="+mj-ea"/>
          <a:cs typeface="+mj-cs"/>
        </a:defRPr>
      </a:lvl1pPr>
    </p:titleStyle>
    <p:bodyStyle>
      <a:lvl1pPr marL="1097253" indent="-1097253" algn="l" defTabSz="438901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758" indent="-1097253" algn="l" defTabSz="438901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263" indent="-1097253" algn="l" defTabSz="438901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768"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273"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69778"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283"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8789"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294" indent="-1097253" algn="l" defTabSz="438901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010" rtl="0" eaLnBrk="1" latinLnBrk="0" hangingPunct="1">
        <a:defRPr sz="8640" kern="1200">
          <a:solidFill>
            <a:schemeClr val="tx1"/>
          </a:solidFill>
          <a:latin typeface="+mn-lt"/>
          <a:ea typeface="+mn-ea"/>
          <a:cs typeface="+mn-cs"/>
        </a:defRPr>
      </a:lvl1pPr>
      <a:lvl2pPr marL="2194505" algn="l" defTabSz="4389010" rtl="0" eaLnBrk="1" latinLnBrk="0" hangingPunct="1">
        <a:defRPr sz="8640" kern="1200">
          <a:solidFill>
            <a:schemeClr val="tx1"/>
          </a:solidFill>
          <a:latin typeface="+mn-lt"/>
          <a:ea typeface="+mn-ea"/>
          <a:cs typeface="+mn-cs"/>
        </a:defRPr>
      </a:lvl2pPr>
      <a:lvl3pPr marL="4389010" algn="l" defTabSz="4389010" rtl="0" eaLnBrk="1" latinLnBrk="0" hangingPunct="1">
        <a:defRPr sz="8640" kern="1200">
          <a:solidFill>
            <a:schemeClr val="tx1"/>
          </a:solidFill>
          <a:latin typeface="+mn-lt"/>
          <a:ea typeface="+mn-ea"/>
          <a:cs typeface="+mn-cs"/>
        </a:defRPr>
      </a:lvl3pPr>
      <a:lvl4pPr marL="6583515" algn="l" defTabSz="4389010" rtl="0" eaLnBrk="1" latinLnBrk="0" hangingPunct="1">
        <a:defRPr sz="8640" kern="1200">
          <a:solidFill>
            <a:schemeClr val="tx1"/>
          </a:solidFill>
          <a:latin typeface="+mn-lt"/>
          <a:ea typeface="+mn-ea"/>
          <a:cs typeface="+mn-cs"/>
        </a:defRPr>
      </a:lvl4pPr>
      <a:lvl5pPr marL="8778021" algn="l" defTabSz="4389010" rtl="0" eaLnBrk="1" latinLnBrk="0" hangingPunct="1">
        <a:defRPr sz="8640" kern="1200">
          <a:solidFill>
            <a:schemeClr val="tx1"/>
          </a:solidFill>
          <a:latin typeface="+mn-lt"/>
          <a:ea typeface="+mn-ea"/>
          <a:cs typeface="+mn-cs"/>
        </a:defRPr>
      </a:lvl5pPr>
      <a:lvl6pPr marL="10972526" algn="l" defTabSz="4389010" rtl="0" eaLnBrk="1" latinLnBrk="0" hangingPunct="1">
        <a:defRPr sz="8640" kern="1200">
          <a:solidFill>
            <a:schemeClr val="tx1"/>
          </a:solidFill>
          <a:latin typeface="+mn-lt"/>
          <a:ea typeface="+mn-ea"/>
          <a:cs typeface="+mn-cs"/>
        </a:defRPr>
      </a:lvl6pPr>
      <a:lvl7pPr marL="13167031" algn="l" defTabSz="4389010" rtl="0" eaLnBrk="1" latinLnBrk="0" hangingPunct="1">
        <a:defRPr sz="8640" kern="1200">
          <a:solidFill>
            <a:schemeClr val="tx1"/>
          </a:solidFill>
          <a:latin typeface="+mn-lt"/>
          <a:ea typeface="+mn-ea"/>
          <a:cs typeface="+mn-cs"/>
        </a:defRPr>
      </a:lvl7pPr>
      <a:lvl8pPr marL="15361536" algn="l" defTabSz="4389010" rtl="0" eaLnBrk="1" latinLnBrk="0" hangingPunct="1">
        <a:defRPr sz="8640" kern="1200">
          <a:solidFill>
            <a:schemeClr val="tx1"/>
          </a:solidFill>
          <a:latin typeface="+mn-lt"/>
          <a:ea typeface="+mn-ea"/>
          <a:cs typeface="+mn-cs"/>
        </a:defRPr>
      </a:lvl8pPr>
      <a:lvl9pPr marL="17556041" algn="l" defTabSz="438901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jpe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jpeg"/><Relationship Id="rId13" Type="http://schemas.openxmlformats.org/officeDocument/2006/relationships/image" Target="../media/image11.jpeg"/><Relationship Id="rId14" Type="http://schemas.openxmlformats.org/officeDocument/2006/relationships/image" Target="../media/image12.jpeg"/><Relationship Id="rId15" Type="http://schemas.openxmlformats.org/officeDocument/2006/relationships/image" Target="../media/image13.jpeg"/><Relationship Id="rId16" Type="http://schemas.openxmlformats.org/officeDocument/2006/relationships/image" Target="../media/image14.png"/><Relationship Id="rId17" Type="http://schemas.openxmlformats.org/officeDocument/2006/relationships/image" Target="../media/image15.jpeg"/><Relationship Id="rId18" Type="http://schemas.openxmlformats.org/officeDocument/2006/relationships/image" Target="../media/image16.jpeg"/><Relationship Id="rId19"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2A1C"/>
        </a:soli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a:srcRect l="15566" t="5794" r="23979"/>
          <a:stretch/>
        </p:blipFill>
        <p:spPr>
          <a:xfrm>
            <a:off x="35332498" y="13670862"/>
            <a:ext cx="9188520" cy="20170478"/>
          </a:xfrm>
          <a:prstGeom prst="rect">
            <a:avLst/>
          </a:prstGeom>
          <a:effectLst>
            <a:softEdge rad="533400"/>
          </a:effectLst>
        </p:spPr>
      </p:pic>
      <p:sp>
        <p:nvSpPr>
          <p:cNvPr id="7" name="Rectangle 6"/>
          <p:cNvSpPr/>
          <p:nvPr/>
        </p:nvSpPr>
        <p:spPr>
          <a:xfrm>
            <a:off x="508000" y="558801"/>
            <a:ext cx="28920440" cy="4742029"/>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96867" y="833746"/>
            <a:ext cx="23245770" cy="2123658"/>
          </a:xfrm>
          <a:prstGeom prst="rect">
            <a:avLst/>
          </a:prstGeom>
          <a:noFill/>
        </p:spPr>
        <p:txBody>
          <a:bodyPr wrap="square" rtlCol="0">
            <a:spAutoFit/>
          </a:bodyPr>
          <a:lstStyle/>
          <a:p>
            <a:pPr algn="ctr"/>
            <a:r>
              <a:rPr lang="en-US" sz="6600" dirty="0"/>
              <a:t>Spatial variation and biogeographical patterns of Haemosporidia </a:t>
            </a:r>
            <a:r>
              <a:rPr lang="en-US" sz="6600" dirty="0" smtClean="0"/>
              <a:t>in Florida Cattle Egret </a:t>
            </a:r>
            <a:r>
              <a:rPr lang="en-US" sz="6600" dirty="0"/>
              <a:t>(</a:t>
            </a:r>
            <a:r>
              <a:rPr lang="en-US" sz="6600" i="1" dirty="0"/>
              <a:t>Bubulcus ibis</a:t>
            </a:r>
            <a:r>
              <a:rPr lang="en-US" sz="6600" dirty="0" smtClean="0"/>
              <a:t>)</a:t>
            </a:r>
            <a:endParaRPr lang="en-US" sz="6600" dirty="0"/>
          </a:p>
        </p:txBody>
      </p:sp>
      <p:sp>
        <p:nvSpPr>
          <p:cNvPr id="6" name="TextBox 5"/>
          <p:cNvSpPr txBox="1"/>
          <p:nvPr/>
        </p:nvSpPr>
        <p:spPr>
          <a:xfrm>
            <a:off x="4914760" y="3075284"/>
            <a:ext cx="20620815" cy="2031325"/>
          </a:xfrm>
          <a:prstGeom prst="rect">
            <a:avLst/>
          </a:prstGeom>
          <a:noFill/>
        </p:spPr>
        <p:txBody>
          <a:bodyPr wrap="square" rtlCol="0">
            <a:spAutoFit/>
          </a:bodyPr>
          <a:lstStyle/>
          <a:p>
            <a:pPr algn="ctr"/>
            <a:r>
              <a:rPr lang="en-US" sz="4800" dirty="0"/>
              <a:t>Shannon </a:t>
            </a:r>
            <a:r>
              <a:rPr lang="en-US" sz="4800" dirty="0" smtClean="0"/>
              <a:t>P. Moore¹, </a:t>
            </a:r>
            <a:r>
              <a:rPr lang="en-US" sz="4800" dirty="0" smtClean="0"/>
              <a:t>Kim </a:t>
            </a:r>
            <a:r>
              <a:rPr lang="en-US" sz="4800" dirty="0" smtClean="0"/>
              <a:t>Ledger¹, Emily Dinh²</a:t>
            </a:r>
          </a:p>
          <a:p>
            <a:pPr algn="ctr"/>
            <a:endParaRPr lang="en-US" sz="1400" dirty="0" smtClean="0"/>
          </a:p>
          <a:p>
            <a:pPr algn="ctr"/>
            <a:r>
              <a:rPr lang="en-US" sz="3200" baseline="30000" dirty="0" smtClean="0"/>
              <a:t>1 </a:t>
            </a:r>
            <a:r>
              <a:rPr lang="en-US" sz="3200" dirty="0" smtClean="0"/>
              <a:t>Department of Wildlife Ecology and Conservation, University of Florida, 32611; ²Department of Geography, University of Florida, 32611</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46" y="914503"/>
            <a:ext cx="2196577" cy="214427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09997" y="854597"/>
            <a:ext cx="1886971" cy="1872344"/>
          </a:xfrm>
          <a:prstGeom prst="rect">
            <a:avLst/>
          </a:prstGeom>
          <a:solidFill>
            <a:srgbClr val="F5F4F9"/>
          </a:solidFill>
        </p:spPr>
      </p:pic>
      <p:sp>
        <p:nvSpPr>
          <p:cNvPr id="11" name="Rectangle 10"/>
          <p:cNvSpPr/>
          <p:nvPr/>
        </p:nvSpPr>
        <p:spPr>
          <a:xfrm>
            <a:off x="9918698" y="9921494"/>
            <a:ext cx="19494503" cy="3978836"/>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165761" y="14418435"/>
            <a:ext cx="19166738" cy="13182471"/>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895800" y="558801"/>
            <a:ext cx="13406330" cy="13336385"/>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394788" y="5697267"/>
            <a:ext cx="9033652" cy="3794431"/>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394789" y="5776858"/>
            <a:ext cx="9033651" cy="707886"/>
          </a:xfrm>
          <a:prstGeom prst="rect">
            <a:avLst/>
          </a:prstGeom>
          <a:noFill/>
        </p:spPr>
        <p:txBody>
          <a:bodyPr wrap="square" rtlCol="0">
            <a:spAutoFit/>
          </a:bodyPr>
          <a:lstStyle/>
          <a:p>
            <a:pPr algn="ctr"/>
            <a:r>
              <a:rPr lang="en-US" sz="4000" b="1" dirty="0" smtClean="0"/>
              <a:t>Objectives</a:t>
            </a:r>
            <a:endParaRPr lang="en-US" sz="4000" b="1" dirty="0"/>
          </a:p>
        </p:txBody>
      </p:sp>
      <p:sp>
        <p:nvSpPr>
          <p:cNvPr id="24" name="Rectangle 23"/>
          <p:cNvSpPr/>
          <p:nvPr/>
        </p:nvSpPr>
        <p:spPr>
          <a:xfrm>
            <a:off x="507997" y="5703501"/>
            <a:ext cx="19439973" cy="3788197"/>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07998" y="5783150"/>
            <a:ext cx="21158199" cy="729643"/>
          </a:xfrm>
          <a:prstGeom prst="rect">
            <a:avLst/>
          </a:prstGeom>
          <a:noFill/>
        </p:spPr>
        <p:txBody>
          <a:bodyPr wrap="square" rtlCol="0">
            <a:spAutoFit/>
          </a:bodyPr>
          <a:lstStyle/>
          <a:p>
            <a:pPr algn="ctr"/>
            <a:r>
              <a:rPr lang="en-US" sz="4000" b="1" dirty="0" smtClean="0"/>
              <a:t>Background</a:t>
            </a:r>
            <a:endParaRPr lang="en-US" sz="4000" b="1" dirty="0"/>
          </a:p>
        </p:txBody>
      </p:sp>
      <p:sp>
        <p:nvSpPr>
          <p:cNvPr id="27" name="Rectangle 26"/>
          <p:cNvSpPr/>
          <p:nvPr/>
        </p:nvSpPr>
        <p:spPr>
          <a:xfrm>
            <a:off x="507997" y="14418435"/>
            <a:ext cx="15074903" cy="17940311"/>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918697" y="10005783"/>
            <a:ext cx="19494504" cy="707886"/>
          </a:xfrm>
          <a:prstGeom prst="rect">
            <a:avLst/>
          </a:prstGeom>
          <a:noFill/>
        </p:spPr>
        <p:txBody>
          <a:bodyPr wrap="square" rtlCol="0">
            <a:spAutoFit/>
          </a:bodyPr>
          <a:lstStyle/>
          <a:p>
            <a:pPr algn="ctr"/>
            <a:r>
              <a:rPr lang="en-US" sz="4000" b="1" dirty="0" smtClean="0"/>
              <a:t>Methods</a:t>
            </a:r>
            <a:endParaRPr lang="en-US" sz="4000" b="1" dirty="0"/>
          </a:p>
        </p:txBody>
      </p:sp>
      <p:sp>
        <p:nvSpPr>
          <p:cNvPr id="29" name="TextBox 28"/>
          <p:cNvSpPr txBox="1"/>
          <p:nvPr/>
        </p:nvSpPr>
        <p:spPr>
          <a:xfrm>
            <a:off x="16165760" y="14516534"/>
            <a:ext cx="19166737" cy="707886"/>
          </a:xfrm>
          <a:prstGeom prst="rect">
            <a:avLst/>
          </a:prstGeom>
          <a:noFill/>
        </p:spPr>
        <p:txBody>
          <a:bodyPr wrap="square" rtlCol="0">
            <a:spAutoFit/>
          </a:bodyPr>
          <a:lstStyle/>
          <a:p>
            <a:pPr algn="ctr"/>
            <a:r>
              <a:rPr lang="en-US" sz="4000" b="1" dirty="0" smtClean="0"/>
              <a:t>Connectivity</a:t>
            </a:r>
            <a:endParaRPr lang="en-US" sz="4000" b="1" dirty="0"/>
          </a:p>
        </p:txBody>
      </p:sp>
      <p:sp>
        <p:nvSpPr>
          <p:cNvPr id="30" name="Rectangle 29"/>
          <p:cNvSpPr/>
          <p:nvPr/>
        </p:nvSpPr>
        <p:spPr>
          <a:xfrm>
            <a:off x="16165761" y="28184521"/>
            <a:ext cx="19166738" cy="4174226"/>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6165759" y="28274307"/>
            <a:ext cx="19166737" cy="707886"/>
          </a:xfrm>
          <a:prstGeom prst="rect">
            <a:avLst/>
          </a:prstGeom>
          <a:noFill/>
        </p:spPr>
        <p:txBody>
          <a:bodyPr wrap="square" rtlCol="0">
            <a:spAutoFit/>
          </a:bodyPr>
          <a:lstStyle/>
          <a:p>
            <a:pPr algn="ctr"/>
            <a:r>
              <a:rPr lang="en-US" sz="4000" b="1" dirty="0" smtClean="0"/>
              <a:t>Conclusions</a:t>
            </a:r>
            <a:endParaRPr lang="en-US" sz="4000" b="1" dirty="0"/>
          </a:p>
        </p:txBody>
      </p:sp>
      <p:sp>
        <p:nvSpPr>
          <p:cNvPr id="60" name="TextBox 59"/>
          <p:cNvSpPr txBox="1"/>
          <p:nvPr/>
        </p:nvSpPr>
        <p:spPr>
          <a:xfrm>
            <a:off x="507996" y="14517265"/>
            <a:ext cx="15074904" cy="707886"/>
          </a:xfrm>
          <a:prstGeom prst="rect">
            <a:avLst/>
          </a:prstGeom>
          <a:noFill/>
        </p:spPr>
        <p:txBody>
          <a:bodyPr wrap="square" rtlCol="0">
            <a:spAutoFit/>
          </a:bodyPr>
          <a:lstStyle/>
          <a:p>
            <a:pPr algn="ctr"/>
            <a:r>
              <a:rPr lang="en-US" sz="4000" b="1" dirty="0" smtClean="0"/>
              <a:t>Prevalence</a:t>
            </a:r>
            <a:endParaRPr lang="en-US" sz="4000" b="1" dirty="0"/>
          </a:p>
        </p:txBody>
      </p:sp>
      <p:sp>
        <p:nvSpPr>
          <p:cNvPr id="16" name="TextBox 15"/>
          <p:cNvSpPr txBox="1"/>
          <p:nvPr/>
        </p:nvSpPr>
        <p:spPr>
          <a:xfrm>
            <a:off x="16492865" y="28811032"/>
            <a:ext cx="18664513"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aramond" panose="02020404030301010803" pitchFamily="18" charset="0"/>
              </a:rPr>
              <a:t>Identification of a potential new </a:t>
            </a:r>
            <a:r>
              <a:rPr lang="en-US" sz="3200" dirty="0" err="1">
                <a:latin typeface="Garamond" panose="02020404030301010803" pitchFamily="18" charset="0"/>
              </a:rPr>
              <a:t>haemoparasite</a:t>
            </a:r>
            <a:r>
              <a:rPr lang="en-US" sz="3200" dirty="0">
                <a:latin typeface="Garamond" panose="02020404030301010803" pitchFamily="18" charset="0"/>
              </a:rPr>
              <a:t> taxon that is </a:t>
            </a:r>
            <a:r>
              <a:rPr lang="en-US" sz="3200" dirty="0" smtClean="0">
                <a:latin typeface="Garamond" panose="02020404030301010803" pitchFamily="18" charset="0"/>
              </a:rPr>
              <a:t>divergent from Leucocytozoon</a:t>
            </a:r>
            <a:endParaRPr lang="en-US" sz="3200" dirty="0">
              <a:latin typeface="Garamond" panose="02020404030301010803" pitchFamily="18" charset="0"/>
            </a:endParaRPr>
          </a:p>
          <a:p>
            <a:pPr marL="457200" indent="-457200">
              <a:buFont typeface="Arial" panose="020B0604020202020204" pitchFamily="34" charset="0"/>
              <a:buChar char="•"/>
            </a:pPr>
            <a:r>
              <a:rPr lang="en-US" sz="3200" dirty="0">
                <a:latin typeface="Garamond" panose="02020404030301010803" pitchFamily="18" charset="0"/>
              </a:rPr>
              <a:t>The large clade of </a:t>
            </a:r>
            <a:r>
              <a:rPr lang="en-US" sz="3200" dirty="0" smtClean="0">
                <a:latin typeface="Garamond" panose="02020404030301010803" pitchFamily="18" charset="0"/>
              </a:rPr>
              <a:t>Leucocytozoon is </a:t>
            </a:r>
            <a:r>
              <a:rPr lang="en-US" sz="3200" dirty="0">
                <a:latin typeface="Garamond" panose="02020404030301010803" pitchFamily="18" charset="0"/>
              </a:rPr>
              <a:t>geographically </a:t>
            </a:r>
            <a:r>
              <a:rPr lang="en-US" sz="3200" dirty="0" smtClean="0">
                <a:latin typeface="Garamond" panose="02020404030301010803" pitchFamily="18" charset="0"/>
              </a:rPr>
              <a:t>widespread, as evident in both the phylogenetic tree, prevalence map, and the weighted matrix map</a:t>
            </a:r>
            <a:endParaRPr lang="en-US" sz="3200" dirty="0">
              <a:latin typeface="Garamond" panose="02020404030301010803" pitchFamily="18" charset="0"/>
            </a:endParaRPr>
          </a:p>
          <a:p>
            <a:pPr marL="457200" indent="-457200">
              <a:buFont typeface="Arial" panose="020B0604020202020204" pitchFamily="34" charset="0"/>
              <a:buChar char="•"/>
            </a:pPr>
            <a:r>
              <a:rPr lang="en-US" sz="3200" dirty="0" smtClean="0">
                <a:latin typeface="Garamond" panose="02020404030301010803" pitchFamily="18" charset="0"/>
              </a:rPr>
              <a:t>The Plasmodium clade is widespread, but the weighted matrix map indicates stronger connections between certain locations, emphasizing longer movements rather than shorter connections</a:t>
            </a:r>
          </a:p>
          <a:p>
            <a:pPr marL="457200" indent="-457200">
              <a:buFont typeface="Arial" panose="020B0604020202020204" pitchFamily="34" charset="0"/>
              <a:buChar char="•"/>
            </a:pPr>
            <a:r>
              <a:rPr lang="en-US" sz="3200" dirty="0" smtClean="0">
                <a:latin typeface="Garamond" panose="02020404030301010803" pitchFamily="18" charset="0"/>
              </a:rPr>
              <a:t>Lack of </a:t>
            </a:r>
            <a:r>
              <a:rPr lang="en-US" sz="3200" i="1" dirty="0" smtClean="0">
                <a:latin typeface="Garamond" panose="02020404030301010803" pitchFamily="18" charset="0"/>
              </a:rPr>
              <a:t>Haemoproteus </a:t>
            </a:r>
            <a:r>
              <a:rPr lang="en-US" sz="3200" dirty="0" smtClean="0">
                <a:latin typeface="Garamond" panose="02020404030301010803" pitchFamily="18" charset="0"/>
              </a:rPr>
              <a:t>sp. may be due Cattle Egrets preference for grasslands and freshwater, rather than the salter water habitat of midges</a:t>
            </a:r>
            <a:endParaRPr lang="en-US" sz="3200" dirty="0">
              <a:latin typeface="Garamond" panose="02020404030301010803" pitchFamily="18"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65038" y="786962"/>
            <a:ext cx="7110786" cy="13036440"/>
          </a:xfrm>
          <a:prstGeom prst="rect">
            <a:avLst/>
          </a:prstGeom>
          <a:ln w="139700">
            <a:noFill/>
          </a:ln>
        </p:spPr>
      </p:pic>
      <p:sp>
        <p:nvSpPr>
          <p:cNvPr id="31" name="TextBox 30"/>
          <p:cNvSpPr txBox="1"/>
          <p:nvPr/>
        </p:nvSpPr>
        <p:spPr>
          <a:xfrm>
            <a:off x="37476976" y="831550"/>
            <a:ext cx="5513860" cy="707886"/>
          </a:xfrm>
          <a:prstGeom prst="rect">
            <a:avLst/>
          </a:prstGeom>
          <a:noFill/>
        </p:spPr>
        <p:txBody>
          <a:bodyPr wrap="square" rtlCol="0">
            <a:spAutoFit/>
          </a:bodyPr>
          <a:lstStyle/>
          <a:p>
            <a:pPr algn="ctr"/>
            <a:r>
              <a:rPr lang="en-US" sz="4000" b="1" dirty="0" smtClean="0"/>
              <a:t>Phylogeny</a:t>
            </a:r>
            <a:endParaRPr lang="en-US" sz="4000" b="1" dirty="0"/>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1870" y="19353967"/>
            <a:ext cx="12845289" cy="12845289"/>
          </a:xfrm>
          <a:prstGeom prst="rect">
            <a:avLst/>
          </a:prstGeom>
        </p:spPr>
      </p:pic>
      <p:pic>
        <p:nvPicPr>
          <p:cNvPr id="32" name="Picture 31"/>
          <p:cNvPicPr>
            <a:picLocks noChangeAspect="1"/>
          </p:cNvPicPr>
          <p:nvPr/>
        </p:nvPicPr>
        <p:blipFill>
          <a:blip r:embed="rId8"/>
          <a:stretch>
            <a:fillRect/>
          </a:stretch>
        </p:blipFill>
        <p:spPr>
          <a:xfrm>
            <a:off x="16992980" y="15798606"/>
            <a:ext cx="5958840" cy="4572000"/>
          </a:xfrm>
          <a:prstGeom prst="rect">
            <a:avLst/>
          </a:prstGeom>
        </p:spPr>
      </p:pic>
      <p:pic>
        <p:nvPicPr>
          <p:cNvPr id="39" name="Picture 38"/>
          <p:cNvPicPr>
            <a:picLocks noChangeAspect="1"/>
          </p:cNvPicPr>
          <p:nvPr/>
        </p:nvPicPr>
        <p:blipFill>
          <a:blip r:embed="rId8"/>
          <a:stretch>
            <a:fillRect/>
          </a:stretch>
        </p:blipFill>
        <p:spPr>
          <a:xfrm>
            <a:off x="17002039" y="20174657"/>
            <a:ext cx="5958840" cy="4572000"/>
          </a:xfrm>
          <a:prstGeom prst="rect">
            <a:avLst/>
          </a:prstGeom>
        </p:spPr>
      </p:pic>
      <p:pic>
        <p:nvPicPr>
          <p:cNvPr id="36" name="Picture 35"/>
          <p:cNvPicPr>
            <a:picLocks noChangeAspect="1"/>
          </p:cNvPicPr>
          <p:nvPr/>
        </p:nvPicPr>
        <p:blipFill>
          <a:blip r:embed="rId9"/>
          <a:stretch>
            <a:fillRect/>
          </a:stretch>
        </p:blipFill>
        <p:spPr>
          <a:xfrm>
            <a:off x="23038128" y="15814704"/>
            <a:ext cx="5958840" cy="4572000"/>
          </a:xfrm>
          <a:prstGeom prst="rect">
            <a:avLst/>
          </a:prstGeom>
        </p:spPr>
      </p:pic>
      <p:pic>
        <p:nvPicPr>
          <p:cNvPr id="38" name="Picture 37"/>
          <p:cNvPicPr>
            <a:picLocks noChangeAspect="1"/>
          </p:cNvPicPr>
          <p:nvPr/>
        </p:nvPicPr>
        <p:blipFill>
          <a:blip r:embed="rId10"/>
          <a:stretch>
            <a:fillRect/>
          </a:stretch>
        </p:blipFill>
        <p:spPr>
          <a:xfrm>
            <a:off x="23169217" y="20174657"/>
            <a:ext cx="5958841" cy="4572000"/>
          </a:xfrm>
          <a:prstGeom prst="rect">
            <a:avLst/>
          </a:prstGeom>
        </p:spPr>
      </p:pic>
      <p:pic>
        <p:nvPicPr>
          <p:cNvPr id="42" name="Picture 41"/>
          <p:cNvPicPr>
            <a:picLocks noChangeAspect="1"/>
          </p:cNvPicPr>
          <p:nvPr/>
        </p:nvPicPr>
        <p:blipFill>
          <a:blip r:embed="rId11"/>
          <a:stretch>
            <a:fillRect/>
          </a:stretch>
        </p:blipFill>
        <p:spPr>
          <a:xfrm>
            <a:off x="29262998" y="15814704"/>
            <a:ext cx="5958841" cy="4572000"/>
          </a:xfrm>
          <a:prstGeom prst="rect">
            <a:avLst/>
          </a:prstGeom>
        </p:spPr>
      </p:pic>
      <p:sp>
        <p:nvSpPr>
          <p:cNvPr id="44" name="TextBox 43"/>
          <p:cNvSpPr txBox="1"/>
          <p:nvPr/>
        </p:nvSpPr>
        <p:spPr>
          <a:xfrm>
            <a:off x="16992980" y="15295001"/>
            <a:ext cx="5967899" cy="523220"/>
          </a:xfrm>
          <a:prstGeom prst="rect">
            <a:avLst/>
          </a:prstGeom>
          <a:noFill/>
        </p:spPr>
        <p:txBody>
          <a:bodyPr wrap="square" rtlCol="0">
            <a:spAutoFit/>
          </a:bodyPr>
          <a:lstStyle/>
          <a:p>
            <a:pPr algn="ctr"/>
            <a:r>
              <a:rPr lang="en-US" sz="2800" dirty="0" smtClean="0"/>
              <a:t>Probability Matrix Map</a:t>
            </a:r>
            <a:endParaRPr lang="en-US" sz="2800" dirty="0"/>
          </a:p>
        </p:txBody>
      </p:sp>
      <p:sp>
        <p:nvSpPr>
          <p:cNvPr id="47" name="TextBox 46"/>
          <p:cNvSpPr txBox="1"/>
          <p:nvPr/>
        </p:nvSpPr>
        <p:spPr>
          <a:xfrm>
            <a:off x="29148494" y="15280729"/>
            <a:ext cx="5967899" cy="523220"/>
          </a:xfrm>
          <a:prstGeom prst="rect">
            <a:avLst/>
          </a:prstGeom>
          <a:noFill/>
        </p:spPr>
        <p:txBody>
          <a:bodyPr wrap="square" rtlCol="0">
            <a:spAutoFit/>
          </a:bodyPr>
          <a:lstStyle/>
          <a:p>
            <a:pPr algn="ctr"/>
            <a:r>
              <a:rPr lang="en-US" sz="2800" dirty="0" smtClean="0"/>
              <a:t>Weighted Matrix Map</a:t>
            </a:r>
            <a:endParaRPr lang="en-US" sz="2800" dirty="0"/>
          </a:p>
        </p:txBody>
      </p:sp>
      <p:sp>
        <p:nvSpPr>
          <p:cNvPr id="48" name="TextBox 47"/>
          <p:cNvSpPr txBox="1"/>
          <p:nvPr/>
        </p:nvSpPr>
        <p:spPr>
          <a:xfrm>
            <a:off x="23038127" y="15295001"/>
            <a:ext cx="5967899" cy="523220"/>
          </a:xfrm>
          <a:prstGeom prst="rect">
            <a:avLst/>
          </a:prstGeom>
          <a:noFill/>
        </p:spPr>
        <p:txBody>
          <a:bodyPr wrap="square" rtlCol="0">
            <a:spAutoFit/>
          </a:bodyPr>
          <a:lstStyle/>
          <a:p>
            <a:pPr algn="ctr"/>
            <a:r>
              <a:rPr lang="en-US" sz="2800" dirty="0" smtClean="0"/>
              <a:t>Binary Matrix Map</a:t>
            </a:r>
            <a:endParaRPr lang="en-US" sz="2800" dirty="0"/>
          </a:p>
        </p:txBody>
      </p:sp>
      <p:sp>
        <p:nvSpPr>
          <p:cNvPr id="45" name="TextBox 44"/>
          <p:cNvSpPr txBox="1"/>
          <p:nvPr/>
        </p:nvSpPr>
        <p:spPr>
          <a:xfrm rot="16200000">
            <a:off x="14661480" y="17794214"/>
            <a:ext cx="3911597" cy="707886"/>
          </a:xfrm>
          <a:prstGeom prst="rect">
            <a:avLst/>
          </a:prstGeom>
          <a:noFill/>
        </p:spPr>
        <p:txBody>
          <a:bodyPr wrap="square" rtlCol="0">
            <a:spAutoFit/>
          </a:bodyPr>
          <a:lstStyle/>
          <a:p>
            <a:pPr algn="ctr"/>
            <a:r>
              <a:rPr lang="en-US" sz="4000" i="1" dirty="0" smtClean="0"/>
              <a:t>Plasmodium</a:t>
            </a:r>
            <a:endParaRPr lang="en-US" sz="4000" i="1" dirty="0"/>
          </a:p>
        </p:txBody>
      </p:sp>
      <p:sp>
        <p:nvSpPr>
          <p:cNvPr id="50" name="TextBox 49"/>
          <p:cNvSpPr txBox="1"/>
          <p:nvPr/>
        </p:nvSpPr>
        <p:spPr>
          <a:xfrm rot="16200000">
            <a:off x="14677624" y="22089294"/>
            <a:ext cx="3911597" cy="707886"/>
          </a:xfrm>
          <a:prstGeom prst="rect">
            <a:avLst/>
          </a:prstGeom>
          <a:noFill/>
        </p:spPr>
        <p:txBody>
          <a:bodyPr wrap="square" rtlCol="0">
            <a:spAutoFit/>
          </a:bodyPr>
          <a:lstStyle/>
          <a:p>
            <a:pPr algn="ctr"/>
            <a:r>
              <a:rPr lang="en-US" sz="4000" i="1" dirty="0" smtClean="0"/>
              <a:t>Leucocytozoon</a:t>
            </a:r>
            <a:endParaRPr lang="en-US" sz="4000" i="1" dirty="0"/>
          </a:p>
        </p:txBody>
      </p:sp>
      <p:pic>
        <p:nvPicPr>
          <p:cNvPr id="2" name="Picture 1"/>
          <p:cNvPicPr>
            <a:picLocks noChangeAspect="1"/>
          </p:cNvPicPr>
          <p:nvPr/>
        </p:nvPicPr>
        <p:blipFill rotWithShape="1">
          <a:blip r:embed="rId12" cstate="print">
            <a:extLst>
              <a:ext uri="{28A0092B-C50C-407E-A947-70E740481C1C}">
                <a14:useLocalDpi xmlns:a14="http://schemas.microsoft.com/office/drawing/2010/main" val="0"/>
              </a:ext>
            </a:extLst>
          </a:blip>
          <a:srcRect t="3507" b="4894"/>
          <a:stretch/>
        </p:blipFill>
        <p:spPr>
          <a:xfrm>
            <a:off x="37058600" y="6576503"/>
            <a:ext cx="5932235" cy="7032059"/>
          </a:xfrm>
          <a:prstGeom prst="rect">
            <a:avLst/>
          </a:prstGeom>
          <a:ln>
            <a:solidFill>
              <a:schemeClr val="tx1"/>
            </a:solidFill>
          </a:ln>
        </p:spPr>
      </p:pic>
      <p:sp>
        <p:nvSpPr>
          <p:cNvPr id="23" name="TextBox 22"/>
          <p:cNvSpPr txBox="1"/>
          <p:nvPr/>
        </p:nvSpPr>
        <p:spPr>
          <a:xfrm>
            <a:off x="38073523" y="10664990"/>
            <a:ext cx="2673962" cy="2308324"/>
          </a:xfrm>
          <a:prstGeom prst="rect">
            <a:avLst/>
          </a:prstGeom>
          <a:noFill/>
        </p:spPr>
        <p:txBody>
          <a:bodyPr wrap="square" rtlCol="0">
            <a:spAutoFit/>
          </a:bodyPr>
          <a:lstStyle/>
          <a:p>
            <a:r>
              <a:rPr lang="en-US" sz="2400" dirty="0" smtClean="0">
                <a:latin typeface="Garamond" panose="02020404030301010803" pitchFamily="18" charset="0"/>
              </a:rPr>
              <a:t>Figure 2. Colors on phylogenetic tree correspond with Florida ecoregions.  Labeled locations are sample sites.</a:t>
            </a:r>
            <a:endParaRPr lang="en-US" sz="2400" dirty="0">
              <a:latin typeface="Garamond" panose="02020404030301010803" pitchFamily="18" charset="0"/>
            </a:endParaRPr>
          </a:p>
        </p:txBody>
      </p:sp>
      <p:sp>
        <p:nvSpPr>
          <p:cNvPr id="51" name="Rectangle 50"/>
          <p:cNvSpPr/>
          <p:nvPr/>
        </p:nvSpPr>
        <p:spPr>
          <a:xfrm>
            <a:off x="507997" y="9916412"/>
            <a:ext cx="8951608" cy="3983918"/>
          </a:xfrm>
          <a:prstGeom prst="rect">
            <a:avLst/>
          </a:prstGeom>
          <a:solidFill>
            <a:srgbClr val="FFFFFF"/>
          </a:solidFill>
          <a:ln w="139700">
            <a:solidFill>
              <a:srgbClr val="FDD8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rotWithShape="1">
          <a:blip r:embed="rId13" cstate="print">
            <a:extLst>
              <a:ext uri="{28A0092B-C50C-407E-A947-70E740481C1C}">
                <a14:useLocalDpi xmlns:a14="http://schemas.microsoft.com/office/drawing/2010/main" val="0"/>
              </a:ext>
            </a:extLst>
          </a:blip>
          <a:srcRect l="6626" t="27517" r="45745" b="25277"/>
          <a:stretch/>
        </p:blipFill>
        <p:spPr>
          <a:xfrm>
            <a:off x="11984454" y="25028552"/>
            <a:ext cx="3229103" cy="3200400"/>
          </a:xfrm>
          <a:prstGeom prst="rect">
            <a:avLst/>
          </a:prstGeom>
        </p:spPr>
      </p:pic>
      <p:pic>
        <p:nvPicPr>
          <p:cNvPr id="54" name="Picture 53"/>
          <p:cNvPicPr>
            <a:picLocks noChangeAspect="1"/>
          </p:cNvPicPr>
          <p:nvPr/>
        </p:nvPicPr>
        <p:blipFill rotWithShape="1">
          <a:blip r:embed="rId14" cstate="print">
            <a:extLst>
              <a:ext uri="{28A0092B-C50C-407E-A947-70E740481C1C}">
                <a14:useLocalDpi xmlns:a14="http://schemas.microsoft.com/office/drawing/2010/main" val="0"/>
              </a:ext>
            </a:extLst>
          </a:blip>
          <a:srcRect l="6820" t="27795" r="45762" b="24788"/>
          <a:stretch/>
        </p:blipFill>
        <p:spPr>
          <a:xfrm>
            <a:off x="6166130" y="28074864"/>
            <a:ext cx="3200400" cy="3200400"/>
          </a:xfrm>
          <a:prstGeom prst="rect">
            <a:avLst/>
          </a:prstGeom>
        </p:spPr>
      </p:pic>
      <p:pic>
        <p:nvPicPr>
          <p:cNvPr id="56" name="Picture 55"/>
          <p:cNvPicPr>
            <a:picLocks noChangeAspect="1"/>
          </p:cNvPicPr>
          <p:nvPr/>
        </p:nvPicPr>
        <p:blipFill rotWithShape="1">
          <a:blip r:embed="rId15" cstate="print">
            <a:extLst>
              <a:ext uri="{28A0092B-C50C-407E-A947-70E740481C1C}">
                <a14:useLocalDpi xmlns:a14="http://schemas.microsoft.com/office/drawing/2010/main" val="0"/>
              </a:ext>
            </a:extLst>
          </a:blip>
          <a:srcRect l="7067" t="26337" r="43187" b="23493"/>
          <a:stretch/>
        </p:blipFill>
        <p:spPr>
          <a:xfrm>
            <a:off x="5898217" y="24241894"/>
            <a:ext cx="3173393" cy="3200400"/>
          </a:xfrm>
          <a:prstGeom prst="rect">
            <a:avLst/>
          </a:prstGeom>
        </p:spPr>
      </p:pic>
      <p:pic>
        <p:nvPicPr>
          <p:cNvPr id="61" name="Picture 60"/>
          <p:cNvPicPr>
            <a:picLocks noChangeAspect="1"/>
          </p:cNvPicPr>
          <p:nvPr/>
        </p:nvPicPr>
        <p:blipFill>
          <a:blip r:embed="rId16"/>
          <a:stretch>
            <a:fillRect/>
          </a:stretch>
        </p:blipFill>
        <p:spPr>
          <a:xfrm>
            <a:off x="29258383" y="20174657"/>
            <a:ext cx="5957825" cy="4572000"/>
          </a:xfrm>
          <a:prstGeom prst="rect">
            <a:avLst/>
          </a:prstGeom>
        </p:spPr>
      </p:pic>
      <p:sp>
        <p:nvSpPr>
          <p:cNvPr id="62" name="TextBox 61"/>
          <p:cNvSpPr txBox="1"/>
          <p:nvPr/>
        </p:nvSpPr>
        <p:spPr>
          <a:xfrm>
            <a:off x="16510010" y="24553918"/>
            <a:ext cx="18478236" cy="3046988"/>
          </a:xfrm>
          <a:prstGeom prst="rect">
            <a:avLst/>
          </a:prstGeom>
          <a:noFill/>
        </p:spPr>
        <p:txBody>
          <a:bodyPr wrap="square" rtlCol="0">
            <a:spAutoFit/>
          </a:bodyPr>
          <a:lstStyle/>
          <a:p>
            <a:r>
              <a:rPr lang="en-US" sz="3200" dirty="0" smtClean="0">
                <a:latin typeface="Garamond" charset="0"/>
                <a:ea typeface="Garamond" charset="0"/>
                <a:cs typeface="Garamond" charset="0"/>
              </a:rPr>
              <a:t>Figure 4: Genetic connectivity of </a:t>
            </a:r>
            <a:r>
              <a:rPr lang="en-US" sz="3200" i="1" dirty="0" smtClean="0">
                <a:latin typeface="Garamond" charset="0"/>
                <a:ea typeface="Garamond" charset="0"/>
                <a:cs typeface="Garamond" charset="0"/>
              </a:rPr>
              <a:t>Plasmodium</a:t>
            </a:r>
            <a:r>
              <a:rPr lang="en-US" sz="3200" dirty="0" smtClean="0">
                <a:latin typeface="Garamond" charset="0"/>
                <a:ea typeface="Garamond" charset="0"/>
                <a:cs typeface="Garamond" charset="0"/>
              </a:rPr>
              <a:t> and </a:t>
            </a:r>
            <a:r>
              <a:rPr lang="en-US" sz="3200" i="1" dirty="0" smtClean="0">
                <a:latin typeface="Garamond" charset="0"/>
                <a:ea typeface="Garamond" charset="0"/>
                <a:cs typeface="Garamond" charset="0"/>
              </a:rPr>
              <a:t>Leucocytozoon </a:t>
            </a:r>
            <a:r>
              <a:rPr lang="en-US" sz="3200" dirty="0" smtClean="0">
                <a:latin typeface="Garamond" charset="0"/>
                <a:ea typeface="Garamond" charset="0"/>
                <a:cs typeface="Garamond" charset="0"/>
              </a:rPr>
              <a:t>samples from Cattle </a:t>
            </a:r>
            <a:r>
              <a:rPr lang="en-US" sz="3200" dirty="0" smtClean="0">
                <a:latin typeface="Garamond" charset="0"/>
                <a:ea typeface="Garamond" charset="0"/>
                <a:cs typeface="Garamond" charset="0"/>
              </a:rPr>
              <a:t>Egret </a:t>
            </a:r>
            <a:r>
              <a:rPr lang="en-US" sz="3200" dirty="0" smtClean="0">
                <a:latin typeface="Garamond" charset="0"/>
                <a:ea typeface="Garamond" charset="0"/>
                <a:cs typeface="Garamond" charset="0"/>
              </a:rPr>
              <a:t>at 6 sites in Florida, USA. The edges of the probability matrix maps represent all possible connections between sites. The edges of the binary matrix map represent connections between sites with sample of &gt;99% identity.  With the cytochrome </a:t>
            </a:r>
            <a:r>
              <a:rPr lang="en-US" sz="3200" i="1" dirty="0" smtClean="0">
                <a:latin typeface="Garamond" charset="0"/>
                <a:ea typeface="Garamond" charset="0"/>
                <a:cs typeface="Garamond" charset="0"/>
              </a:rPr>
              <a:t>b</a:t>
            </a:r>
            <a:r>
              <a:rPr lang="en-US" sz="3200" dirty="0" smtClean="0">
                <a:latin typeface="Garamond" charset="0"/>
                <a:ea typeface="Garamond" charset="0"/>
                <a:cs typeface="Garamond" charset="0"/>
              </a:rPr>
              <a:t> gene &gt;99% identity indicates same species.  The colors of the edges of the weighted matrix map scale to genetic connectivity of samples, with darker colors representing more closely related samples.  Maps made with the </a:t>
            </a:r>
            <a:r>
              <a:rPr lang="en-US" sz="3200" dirty="0" err="1" smtClean="0">
                <a:latin typeface="Garamond" charset="0"/>
                <a:ea typeface="Garamond" charset="0"/>
                <a:cs typeface="Garamond" charset="0"/>
              </a:rPr>
              <a:t>igraph</a:t>
            </a:r>
            <a:r>
              <a:rPr lang="en-US" sz="3200" dirty="0" smtClean="0">
                <a:latin typeface="Garamond" charset="0"/>
                <a:ea typeface="Garamond" charset="0"/>
                <a:cs typeface="Garamond" charset="0"/>
              </a:rPr>
              <a:t> package in R version 3.4.1.     </a:t>
            </a:r>
            <a:endParaRPr lang="en-US" sz="3200" dirty="0">
              <a:latin typeface="Garamond" charset="0"/>
              <a:ea typeface="Garamond" charset="0"/>
              <a:cs typeface="Garamond" charset="0"/>
            </a:endParaRPr>
          </a:p>
        </p:txBody>
      </p:sp>
      <p:sp>
        <p:nvSpPr>
          <p:cNvPr id="63" name="TextBox 62"/>
          <p:cNvSpPr txBox="1"/>
          <p:nvPr/>
        </p:nvSpPr>
        <p:spPr>
          <a:xfrm>
            <a:off x="36666553" y="1623656"/>
            <a:ext cx="6520410" cy="4524315"/>
          </a:xfrm>
          <a:prstGeom prst="rect">
            <a:avLst/>
          </a:prstGeom>
          <a:noFill/>
        </p:spPr>
        <p:txBody>
          <a:bodyPr wrap="square" rtlCol="0">
            <a:spAutoFit/>
          </a:bodyPr>
          <a:lstStyle/>
          <a:p>
            <a:r>
              <a:rPr lang="en-US" sz="3200" dirty="0" smtClean="0">
                <a:latin typeface="Garamond" charset="0"/>
                <a:ea typeface="Garamond" charset="0"/>
                <a:cs typeface="Garamond" charset="0"/>
              </a:rPr>
              <a:t>Figure 1. </a:t>
            </a:r>
            <a:r>
              <a:rPr lang="en-US" sz="3200" dirty="0" err="1" smtClean="0">
                <a:latin typeface="Garamond" charset="0"/>
                <a:ea typeface="Garamond" charset="0"/>
                <a:cs typeface="Garamond" charset="0"/>
              </a:rPr>
              <a:t>Concensus</a:t>
            </a:r>
            <a:r>
              <a:rPr lang="en-US" sz="3200" dirty="0" smtClean="0">
                <a:latin typeface="Garamond" charset="0"/>
                <a:ea typeface="Garamond" charset="0"/>
                <a:cs typeface="Garamond" charset="0"/>
              </a:rPr>
              <a:t> tree of Avian Haemosporidia in Florida Cattle Egret based on cytochrome </a:t>
            </a:r>
            <a:r>
              <a:rPr lang="en-US" sz="3200" i="1" dirty="0" smtClean="0">
                <a:latin typeface="Garamond" charset="0"/>
                <a:ea typeface="Garamond" charset="0"/>
                <a:cs typeface="Garamond" charset="0"/>
              </a:rPr>
              <a:t>b</a:t>
            </a:r>
            <a:r>
              <a:rPr lang="en-US" sz="3200" dirty="0" smtClean="0">
                <a:latin typeface="Garamond" charset="0"/>
                <a:ea typeface="Garamond" charset="0"/>
                <a:cs typeface="Garamond" charset="0"/>
              </a:rPr>
              <a:t> gene. </a:t>
            </a:r>
            <a:r>
              <a:rPr lang="en-US" sz="3200" dirty="0" err="1" smtClean="0">
                <a:latin typeface="Garamond" charset="0"/>
                <a:ea typeface="Garamond" charset="0"/>
                <a:cs typeface="Garamond" charset="0"/>
              </a:rPr>
              <a:t>Concensus</a:t>
            </a:r>
            <a:r>
              <a:rPr lang="en-US" sz="3200" dirty="0" smtClean="0">
                <a:latin typeface="Garamond" charset="0"/>
                <a:ea typeface="Garamond" charset="0"/>
                <a:cs typeface="Garamond" charset="0"/>
              </a:rPr>
              <a:t> tree made with </a:t>
            </a:r>
            <a:r>
              <a:rPr lang="en-US" sz="3200" dirty="0" err="1" smtClean="0">
                <a:latin typeface="Garamond" charset="0"/>
                <a:ea typeface="Garamond" charset="0"/>
                <a:cs typeface="Garamond" charset="0"/>
              </a:rPr>
              <a:t>Geneious</a:t>
            </a:r>
            <a:r>
              <a:rPr lang="en-US" sz="3200" dirty="0" smtClean="0">
                <a:latin typeface="Garamond" charset="0"/>
                <a:ea typeface="Garamond" charset="0"/>
                <a:cs typeface="Garamond" charset="0"/>
              </a:rPr>
              <a:t> R10 Version 10.2.3.  Divergent clade indicative of new Haemosporidia taxon.  Both clades overall are very widespread, however, several smaller </a:t>
            </a:r>
            <a:r>
              <a:rPr lang="en-US" sz="3200" i="1" dirty="0" smtClean="0">
                <a:latin typeface="Garamond" charset="0"/>
                <a:ea typeface="Garamond" charset="0"/>
                <a:cs typeface="Garamond" charset="0"/>
              </a:rPr>
              <a:t>Plasmodium </a:t>
            </a:r>
            <a:r>
              <a:rPr lang="en-US" sz="3200" dirty="0" smtClean="0">
                <a:latin typeface="Garamond" charset="0"/>
                <a:ea typeface="Garamond" charset="0"/>
                <a:cs typeface="Garamond" charset="0"/>
              </a:rPr>
              <a:t>clades are only present in north Florida.</a:t>
            </a:r>
            <a:endParaRPr lang="en-US" sz="3200" dirty="0">
              <a:latin typeface="Garamond" charset="0"/>
              <a:ea typeface="Garamond" charset="0"/>
              <a:cs typeface="Garamond" charset="0"/>
            </a:endParaRPr>
          </a:p>
        </p:txBody>
      </p:sp>
      <p:sp>
        <p:nvSpPr>
          <p:cNvPr id="64" name="TextBox 63"/>
          <p:cNvSpPr txBox="1"/>
          <p:nvPr/>
        </p:nvSpPr>
        <p:spPr>
          <a:xfrm>
            <a:off x="10128615" y="10666994"/>
            <a:ext cx="19139489" cy="3046988"/>
          </a:xfrm>
          <a:prstGeom prst="rect">
            <a:avLst/>
          </a:prstGeom>
          <a:noFill/>
        </p:spPr>
        <p:txBody>
          <a:bodyPr wrap="square" rtlCol="0">
            <a:spAutoFit/>
          </a:bodyPr>
          <a:lstStyle/>
          <a:p>
            <a:pPr marL="1143000" indent="-1143000" algn="just">
              <a:buFont typeface="+mj-lt"/>
              <a:buAutoNum type="arabicPeriod"/>
            </a:pPr>
            <a:r>
              <a:rPr lang="en-US" sz="3200" dirty="0" smtClean="0">
                <a:latin typeface="Garamond" panose="02020404030301010803" pitchFamily="18" charset="0"/>
              </a:rPr>
              <a:t>Euthanized Cattle Egret were collected during routine airstrike prevention at airports</a:t>
            </a:r>
          </a:p>
          <a:p>
            <a:pPr marL="1143000" indent="-1143000" algn="just">
              <a:buFont typeface="+mj-lt"/>
              <a:buAutoNum type="arabicPeriod"/>
            </a:pPr>
            <a:r>
              <a:rPr lang="en-US" sz="3200" dirty="0" smtClean="0">
                <a:latin typeface="Garamond" panose="02020404030301010803" pitchFamily="18" charset="0"/>
              </a:rPr>
              <a:t>Muscle and spleen were collected during necropsy of Cattle </a:t>
            </a:r>
            <a:r>
              <a:rPr lang="en-US" sz="3200" dirty="0">
                <a:latin typeface="Garamond" panose="02020404030301010803" pitchFamily="18" charset="0"/>
              </a:rPr>
              <a:t>E</a:t>
            </a:r>
            <a:r>
              <a:rPr lang="en-US" sz="3200" dirty="0" smtClean="0">
                <a:latin typeface="Garamond" panose="02020404030301010803" pitchFamily="18" charset="0"/>
              </a:rPr>
              <a:t>gret</a:t>
            </a:r>
          </a:p>
          <a:p>
            <a:pPr marL="1143000" indent="-1143000" algn="just">
              <a:buFont typeface="+mj-lt"/>
              <a:buAutoNum type="arabicPeriod"/>
            </a:pPr>
            <a:r>
              <a:rPr lang="en-US" sz="3200" dirty="0" smtClean="0">
                <a:latin typeface="Garamond" panose="02020404030301010803" pitchFamily="18" charset="0"/>
              </a:rPr>
              <a:t>DNA was extracted from spleen and screened for regions of the cytochrome </a:t>
            </a:r>
            <a:r>
              <a:rPr lang="en-US" sz="3200" i="1" dirty="0" smtClean="0">
                <a:latin typeface="Garamond" panose="02020404030301010803" pitchFamily="18" charset="0"/>
              </a:rPr>
              <a:t>b</a:t>
            </a:r>
            <a:r>
              <a:rPr lang="en-US" sz="3200" dirty="0" smtClean="0">
                <a:latin typeface="Garamond" panose="02020404030301010803" pitchFamily="18" charset="0"/>
              </a:rPr>
              <a:t> gene of the Haemosporidia mitochondrial DNA</a:t>
            </a:r>
            <a:endParaRPr lang="en-US" sz="3200" b="1" i="1" dirty="0" smtClean="0">
              <a:solidFill>
                <a:srgbClr val="FFFF00"/>
              </a:solidFill>
              <a:latin typeface="Garamond" panose="02020404030301010803" pitchFamily="18" charset="0"/>
            </a:endParaRPr>
          </a:p>
          <a:p>
            <a:pPr marL="1143000" indent="-1143000" algn="just">
              <a:buFont typeface="+mj-lt"/>
              <a:buAutoNum type="arabicPeriod"/>
            </a:pPr>
            <a:r>
              <a:rPr lang="en-US" sz="3200" dirty="0" smtClean="0">
                <a:latin typeface="Garamond" panose="02020404030301010803" pitchFamily="18" charset="0"/>
              </a:rPr>
              <a:t>Positive samples were determined with gel electrophoresis and sequenced using Sanger sequencing</a:t>
            </a:r>
          </a:p>
          <a:p>
            <a:pPr marL="1143000" indent="-1143000" algn="just">
              <a:buFont typeface="+mj-lt"/>
              <a:buAutoNum type="arabicPeriod"/>
            </a:pPr>
            <a:r>
              <a:rPr lang="en-US" sz="3200" dirty="0" smtClean="0">
                <a:latin typeface="Garamond" panose="02020404030301010803" pitchFamily="18" charset="0"/>
              </a:rPr>
              <a:t>Sequences processed using </a:t>
            </a:r>
            <a:r>
              <a:rPr lang="en-US" sz="3200" dirty="0" err="1" smtClean="0">
                <a:latin typeface="Garamond" panose="02020404030301010803" pitchFamily="18" charset="0"/>
              </a:rPr>
              <a:t>Geneious</a:t>
            </a:r>
            <a:r>
              <a:rPr lang="en-US" sz="3200" dirty="0" smtClean="0">
                <a:latin typeface="Garamond" panose="02020404030301010803" pitchFamily="18" charset="0"/>
              </a:rPr>
              <a:t> R10 Version 10.2.3.</a:t>
            </a:r>
          </a:p>
        </p:txBody>
      </p:sp>
      <p:sp>
        <p:nvSpPr>
          <p:cNvPr id="65" name="TextBox 64"/>
          <p:cNvSpPr txBox="1"/>
          <p:nvPr/>
        </p:nvSpPr>
        <p:spPr>
          <a:xfrm>
            <a:off x="507996" y="9991910"/>
            <a:ext cx="8951609" cy="729643"/>
          </a:xfrm>
          <a:prstGeom prst="rect">
            <a:avLst/>
          </a:prstGeom>
          <a:noFill/>
        </p:spPr>
        <p:txBody>
          <a:bodyPr wrap="square" rtlCol="0">
            <a:spAutoFit/>
          </a:bodyPr>
          <a:lstStyle/>
          <a:p>
            <a:pPr algn="ctr"/>
            <a:r>
              <a:rPr lang="en-US" sz="4000" b="1" dirty="0" smtClean="0"/>
              <a:t>Vectors of Avian Haemosporidia</a:t>
            </a:r>
            <a:endParaRPr lang="en-US" sz="4000" b="1" dirty="0"/>
          </a:p>
        </p:txBody>
      </p:sp>
      <p:sp>
        <p:nvSpPr>
          <p:cNvPr id="66" name="TextBox 65"/>
          <p:cNvSpPr txBox="1"/>
          <p:nvPr/>
        </p:nvSpPr>
        <p:spPr>
          <a:xfrm>
            <a:off x="1004499" y="11041433"/>
            <a:ext cx="8116500" cy="2185214"/>
          </a:xfrm>
          <a:prstGeom prst="rect">
            <a:avLst/>
          </a:prstGeom>
          <a:noFill/>
        </p:spPr>
        <p:txBody>
          <a:bodyPr wrap="square" rtlCol="0">
            <a:spAutoFit/>
          </a:bodyPr>
          <a:lstStyle/>
          <a:p>
            <a:r>
              <a:rPr lang="en-US" sz="3600" i="1" dirty="0" smtClean="0">
                <a:latin typeface="Garamond" charset="0"/>
                <a:ea typeface="Garamond" charset="0"/>
                <a:cs typeface="Garamond" charset="0"/>
              </a:rPr>
              <a:t>Anopheles </a:t>
            </a:r>
            <a:r>
              <a:rPr lang="en-US" sz="3600" dirty="0" smtClean="0">
                <a:latin typeface="Garamond" charset="0"/>
                <a:ea typeface="Garamond" charset="0"/>
                <a:cs typeface="Garamond" charset="0"/>
              </a:rPr>
              <a:t>spp. (Mosquito) -&gt;</a:t>
            </a:r>
            <a:r>
              <a:rPr lang="en-US" sz="3600" i="1" dirty="0" smtClean="0">
                <a:latin typeface="Garamond" charset="0"/>
                <a:ea typeface="Garamond" charset="0"/>
                <a:cs typeface="Garamond" charset="0"/>
              </a:rPr>
              <a:t> Plasmodium </a:t>
            </a:r>
            <a:r>
              <a:rPr lang="en-US" sz="3600" dirty="0" smtClean="0">
                <a:latin typeface="Garamond" charset="0"/>
                <a:ea typeface="Garamond" charset="0"/>
                <a:cs typeface="Garamond" charset="0"/>
              </a:rPr>
              <a:t>spp. </a:t>
            </a:r>
          </a:p>
          <a:p>
            <a:endParaRPr lang="en-US" sz="1400" dirty="0" smtClean="0">
              <a:latin typeface="Garamond" charset="0"/>
              <a:ea typeface="Garamond" charset="0"/>
              <a:cs typeface="Garamond" charset="0"/>
            </a:endParaRPr>
          </a:p>
          <a:p>
            <a:r>
              <a:rPr lang="en-US" sz="3600" i="1" dirty="0" err="1" smtClean="0">
                <a:latin typeface="Garamond" charset="0"/>
                <a:ea typeface="Garamond" charset="0"/>
                <a:cs typeface="Garamond" charset="0"/>
              </a:rPr>
              <a:t>Culicoides</a:t>
            </a:r>
            <a:r>
              <a:rPr lang="en-US" sz="3600" i="1" dirty="0" smtClean="0">
                <a:latin typeface="Garamond" charset="0"/>
                <a:ea typeface="Garamond" charset="0"/>
                <a:cs typeface="Garamond" charset="0"/>
              </a:rPr>
              <a:t> </a:t>
            </a:r>
            <a:r>
              <a:rPr lang="en-US" sz="3600" dirty="0">
                <a:latin typeface="Garamond" charset="0"/>
                <a:ea typeface="Garamond" charset="0"/>
                <a:cs typeface="Garamond" charset="0"/>
              </a:rPr>
              <a:t>spp. </a:t>
            </a:r>
            <a:r>
              <a:rPr lang="en-US" sz="3600" dirty="0" smtClean="0">
                <a:latin typeface="Garamond" charset="0"/>
                <a:ea typeface="Garamond" charset="0"/>
                <a:cs typeface="Garamond" charset="0"/>
              </a:rPr>
              <a:t>(Midge) -&gt; </a:t>
            </a:r>
            <a:r>
              <a:rPr lang="en-US" sz="3600" i="1" dirty="0" err="1">
                <a:latin typeface="Garamond" charset="0"/>
                <a:ea typeface="Garamond" charset="0"/>
                <a:cs typeface="Garamond" charset="0"/>
              </a:rPr>
              <a:t>Haemoproteus</a:t>
            </a:r>
            <a:r>
              <a:rPr lang="en-US" sz="3600" dirty="0">
                <a:latin typeface="Garamond" charset="0"/>
                <a:ea typeface="Garamond" charset="0"/>
                <a:cs typeface="Garamond" charset="0"/>
              </a:rPr>
              <a:t> </a:t>
            </a:r>
            <a:r>
              <a:rPr lang="en-US" sz="3600" dirty="0" smtClean="0">
                <a:latin typeface="Garamond" charset="0"/>
                <a:ea typeface="Garamond" charset="0"/>
                <a:cs typeface="Garamond" charset="0"/>
              </a:rPr>
              <a:t>spp. </a:t>
            </a:r>
          </a:p>
          <a:p>
            <a:endParaRPr lang="en-US" sz="1400" dirty="0" smtClean="0">
              <a:latin typeface="Garamond" charset="0"/>
              <a:ea typeface="Garamond" charset="0"/>
              <a:cs typeface="Garamond" charset="0"/>
            </a:endParaRPr>
          </a:p>
          <a:p>
            <a:r>
              <a:rPr lang="en-US" sz="3600" i="1" dirty="0" err="1" smtClean="0">
                <a:latin typeface="Garamond" charset="0"/>
                <a:ea typeface="Garamond" charset="0"/>
                <a:cs typeface="Garamond" charset="0"/>
              </a:rPr>
              <a:t>Simulium</a:t>
            </a:r>
            <a:r>
              <a:rPr lang="en-US" sz="3600" dirty="0" smtClean="0">
                <a:latin typeface="Garamond" charset="0"/>
                <a:ea typeface="Garamond" charset="0"/>
                <a:cs typeface="Garamond" charset="0"/>
              </a:rPr>
              <a:t> spp. (Black fly) -&gt; </a:t>
            </a:r>
            <a:r>
              <a:rPr lang="en-US" sz="3600" i="1" dirty="0" smtClean="0">
                <a:latin typeface="Garamond" charset="0"/>
                <a:ea typeface="Garamond" charset="0"/>
                <a:cs typeface="Garamond" charset="0"/>
              </a:rPr>
              <a:t>Leucocytozoon</a:t>
            </a:r>
            <a:r>
              <a:rPr lang="en-US" sz="3600" dirty="0" smtClean="0">
                <a:latin typeface="Garamond" charset="0"/>
                <a:ea typeface="Garamond" charset="0"/>
                <a:cs typeface="Garamond" charset="0"/>
              </a:rPr>
              <a:t> spp. </a:t>
            </a:r>
            <a:endParaRPr lang="en-US" sz="3600" dirty="0">
              <a:latin typeface="Garamond" charset="0"/>
              <a:ea typeface="Garamond" charset="0"/>
              <a:cs typeface="Garamond" charset="0"/>
            </a:endParaRPr>
          </a:p>
        </p:txBody>
      </p:sp>
      <p:sp>
        <p:nvSpPr>
          <p:cNvPr id="67" name="TextBox 66"/>
          <p:cNvSpPr txBox="1"/>
          <p:nvPr/>
        </p:nvSpPr>
        <p:spPr>
          <a:xfrm>
            <a:off x="20711623" y="6769111"/>
            <a:ext cx="8503291" cy="2308324"/>
          </a:xfrm>
          <a:prstGeom prst="rect">
            <a:avLst/>
          </a:prstGeom>
          <a:noFill/>
        </p:spPr>
        <p:txBody>
          <a:bodyPr wrap="square" rtlCol="0">
            <a:spAutoFit/>
          </a:bodyPr>
          <a:lstStyle/>
          <a:p>
            <a:pPr marL="742950" indent="-742950">
              <a:buFont typeface="+mj-lt"/>
              <a:buAutoNum type="arabicPeriod"/>
            </a:pPr>
            <a:r>
              <a:rPr lang="en-US" sz="3600" dirty="0" smtClean="0">
                <a:latin typeface="Garamond" panose="02020404030301010803" pitchFamily="18" charset="0"/>
              </a:rPr>
              <a:t>Present prevalence of Avian Malaria lineages in Cattle Egret across Florida</a:t>
            </a:r>
          </a:p>
          <a:p>
            <a:pPr marL="742950" indent="-742950">
              <a:buFont typeface="+mj-lt"/>
              <a:buAutoNum type="arabicPeriod"/>
            </a:pPr>
            <a:r>
              <a:rPr lang="en-US" sz="3600" dirty="0" smtClean="0">
                <a:latin typeface="Garamond" panose="02020404030301010803" pitchFamily="18" charset="0"/>
              </a:rPr>
              <a:t>Measure </a:t>
            </a:r>
            <a:r>
              <a:rPr lang="en-US" sz="3600" dirty="0">
                <a:latin typeface="Garamond" panose="02020404030301010803" pitchFamily="18" charset="0"/>
              </a:rPr>
              <a:t>connectivity of Avian Malaria in Cattle Egret across Florida</a:t>
            </a:r>
          </a:p>
        </p:txBody>
      </p:sp>
      <p:sp>
        <p:nvSpPr>
          <p:cNvPr id="68" name="TextBox 67"/>
          <p:cNvSpPr txBox="1"/>
          <p:nvPr/>
        </p:nvSpPr>
        <p:spPr>
          <a:xfrm>
            <a:off x="870905" y="6399779"/>
            <a:ext cx="18986499"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latin typeface="Garamond" panose="02020404030301010803" pitchFamily="18" charset="0"/>
              </a:rPr>
              <a:t>Avian Haemosporidia are widely distributed blood parasites transmitted by arthropod vectors and their avian hosts, and are the agent of avian malaria. </a:t>
            </a:r>
          </a:p>
          <a:p>
            <a:pPr marL="457200" indent="-457200">
              <a:buFont typeface="Arial" panose="020B0604020202020204" pitchFamily="34" charset="0"/>
              <a:buChar char="•"/>
            </a:pPr>
            <a:r>
              <a:rPr lang="en-US" sz="3200" dirty="0">
                <a:latin typeface="Garamond" panose="02020404030301010803" pitchFamily="18" charset="0"/>
              </a:rPr>
              <a:t>Avian </a:t>
            </a:r>
            <a:r>
              <a:rPr lang="en-US" sz="3200" dirty="0" err="1" smtClean="0">
                <a:latin typeface="Garamond" panose="02020404030301010803" pitchFamily="18" charset="0"/>
              </a:rPr>
              <a:t>Haemosporidia</a:t>
            </a:r>
            <a:r>
              <a:rPr lang="en-US" sz="3200" dirty="0" smtClean="0">
                <a:latin typeface="Garamond" panose="02020404030301010803" pitchFamily="18" charset="0"/>
              </a:rPr>
              <a:t> includes three </a:t>
            </a:r>
            <a:r>
              <a:rPr lang="en-US" sz="3200" dirty="0" smtClean="0">
                <a:latin typeface="Garamond" charset="0"/>
                <a:ea typeface="Garamond" charset="0"/>
                <a:cs typeface="Garamond" charset="0"/>
              </a:rPr>
              <a:t>genera: </a:t>
            </a:r>
            <a:r>
              <a:rPr lang="en-US" sz="3200" i="1" dirty="0" smtClean="0">
                <a:latin typeface="Garamond" charset="0"/>
                <a:ea typeface="Garamond" charset="0"/>
                <a:cs typeface="Garamond" charset="0"/>
              </a:rPr>
              <a:t>Plasmodium, </a:t>
            </a:r>
            <a:r>
              <a:rPr lang="en-US" sz="3200" i="1" dirty="0" err="1" smtClean="0">
                <a:latin typeface="Garamond" charset="0"/>
                <a:ea typeface="Garamond" charset="0"/>
                <a:cs typeface="Garamond" charset="0"/>
              </a:rPr>
              <a:t>Haemoproteus</a:t>
            </a:r>
            <a:r>
              <a:rPr lang="en-US" sz="3200" i="1" dirty="0" smtClean="0">
                <a:latin typeface="Garamond" charset="0"/>
                <a:ea typeface="Garamond" charset="0"/>
                <a:cs typeface="Garamond" charset="0"/>
              </a:rPr>
              <a:t>,</a:t>
            </a:r>
            <a:r>
              <a:rPr lang="en-US" sz="3200" dirty="0" smtClean="0">
                <a:latin typeface="Garamond" charset="0"/>
                <a:ea typeface="Garamond" charset="0"/>
                <a:cs typeface="Garamond" charset="0"/>
              </a:rPr>
              <a:t> </a:t>
            </a:r>
            <a:r>
              <a:rPr lang="en-US" sz="3200" dirty="0" smtClean="0">
                <a:latin typeface="Garamond" charset="0"/>
                <a:ea typeface="Garamond" charset="0"/>
                <a:cs typeface="Garamond" charset="0"/>
              </a:rPr>
              <a:t>and </a:t>
            </a:r>
            <a:r>
              <a:rPr lang="en-US" sz="3200" i="1" dirty="0" err="1" smtClean="0">
                <a:latin typeface="Garamond" charset="0"/>
                <a:ea typeface="Garamond" charset="0"/>
                <a:cs typeface="Garamond" charset="0"/>
              </a:rPr>
              <a:t>Leucocytozoon</a:t>
            </a:r>
            <a:r>
              <a:rPr lang="en-US" sz="3200" i="1" dirty="0" smtClean="0">
                <a:latin typeface="Garamond" charset="0"/>
                <a:ea typeface="Garamond" charset="0"/>
                <a:cs typeface="Garamond" charset="0"/>
              </a:rPr>
              <a:t>. </a:t>
            </a:r>
            <a:r>
              <a:rPr lang="en-US" sz="3200" dirty="0" smtClean="0">
                <a:latin typeface="Garamond" charset="0"/>
                <a:ea typeface="Garamond" charset="0"/>
                <a:cs typeface="Garamond" charset="0"/>
              </a:rPr>
              <a:t> Each</a:t>
            </a:r>
            <a:r>
              <a:rPr lang="en-US" sz="3200" dirty="0" smtClean="0">
                <a:latin typeface="Garamond" panose="02020404030301010803" pitchFamily="18" charset="0"/>
              </a:rPr>
              <a:t> genera is vectored by a different arthropod.  </a:t>
            </a:r>
          </a:p>
          <a:p>
            <a:pPr marL="457200" indent="-457200">
              <a:buFont typeface="Arial" panose="020B0604020202020204" pitchFamily="34" charset="0"/>
              <a:buChar char="•"/>
            </a:pPr>
            <a:r>
              <a:rPr lang="en-US" sz="3200" dirty="0" smtClean="0">
                <a:latin typeface="Garamond" panose="02020404030301010803" pitchFamily="18" charset="0"/>
              </a:rPr>
              <a:t>Cattle Egret are a migratory avian species with a rapidly expanding range. Little is known about the potential for Cattle Egret to transport pathogens across their range. </a:t>
            </a:r>
          </a:p>
        </p:txBody>
      </p:sp>
      <p:pic>
        <p:nvPicPr>
          <p:cNvPr id="70" name="Picture 69"/>
          <p:cNvPicPr>
            <a:picLocks noChangeAspect="1"/>
          </p:cNvPicPr>
          <p:nvPr/>
        </p:nvPicPr>
        <p:blipFill rotWithShape="1">
          <a:blip r:embed="rId17" cstate="print">
            <a:extLst>
              <a:ext uri="{28A0092B-C50C-407E-A947-70E740481C1C}">
                <a14:useLocalDpi xmlns:a14="http://schemas.microsoft.com/office/drawing/2010/main" val="0"/>
              </a:ext>
            </a:extLst>
          </a:blip>
          <a:srcRect l="6624" t="27464" r="45535" b="25119"/>
          <a:stretch/>
        </p:blipFill>
        <p:spPr>
          <a:xfrm>
            <a:off x="12032672" y="21213805"/>
            <a:ext cx="3228974" cy="3200400"/>
          </a:xfrm>
          <a:prstGeom prst="rect">
            <a:avLst/>
          </a:prstGeom>
        </p:spPr>
      </p:pic>
      <p:pic>
        <p:nvPicPr>
          <p:cNvPr id="72" name="Picture 71"/>
          <p:cNvPicPr>
            <a:picLocks noChangeAspect="1"/>
          </p:cNvPicPr>
          <p:nvPr/>
        </p:nvPicPr>
        <p:blipFill rotWithShape="1">
          <a:blip r:embed="rId18" cstate="print">
            <a:extLst>
              <a:ext uri="{28A0092B-C50C-407E-A947-70E740481C1C}">
                <a14:useLocalDpi xmlns:a14="http://schemas.microsoft.com/office/drawing/2010/main" val="0"/>
              </a:ext>
            </a:extLst>
          </a:blip>
          <a:srcRect l="6927" t="27592" r="46078" b="25202"/>
          <a:stretch/>
        </p:blipFill>
        <p:spPr>
          <a:xfrm>
            <a:off x="2303884" y="18125272"/>
            <a:ext cx="3186048" cy="3200400"/>
          </a:xfrm>
          <a:prstGeom prst="rect">
            <a:avLst/>
          </a:prstGeom>
        </p:spPr>
      </p:pic>
      <p:pic>
        <p:nvPicPr>
          <p:cNvPr id="74" name="Picture 73"/>
          <p:cNvPicPr>
            <a:picLocks noChangeAspect="1"/>
          </p:cNvPicPr>
          <p:nvPr/>
        </p:nvPicPr>
        <p:blipFill rotWithShape="1">
          <a:blip r:embed="rId19" cstate="print">
            <a:extLst>
              <a:ext uri="{28A0092B-C50C-407E-A947-70E740481C1C}">
                <a14:useLocalDpi xmlns:a14="http://schemas.microsoft.com/office/drawing/2010/main" val="0"/>
              </a:ext>
            </a:extLst>
          </a:blip>
          <a:srcRect l="6782" t="27893" r="46224" b="25113"/>
          <a:stretch/>
        </p:blipFill>
        <p:spPr>
          <a:xfrm>
            <a:off x="1784740" y="22585036"/>
            <a:ext cx="3200400" cy="3200400"/>
          </a:xfrm>
          <a:prstGeom prst="rect">
            <a:avLst/>
          </a:prstGeom>
        </p:spPr>
      </p:pic>
      <p:pic>
        <p:nvPicPr>
          <p:cNvPr id="75" name="Picture 74"/>
          <p:cNvPicPr>
            <a:picLocks noChangeAspect="1"/>
          </p:cNvPicPr>
          <p:nvPr/>
        </p:nvPicPr>
        <p:blipFill rotWithShape="1">
          <a:blip r:embed="rId20" cstate="print">
            <a:extLst>
              <a:ext uri="{28A0092B-C50C-407E-A947-70E740481C1C}">
                <a14:useLocalDpi xmlns:a14="http://schemas.microsoft.com/office/drawing/2010/main" val="0"/>
              </a:ext>
            </a:extLst>
          </a:blip>
          <a:srcRect l="61479" t="30974" r="1528" b="31558"/>
          <a:stretch/>
        </p:blipFill>
        <p:spPr>
          <a:xfrm>
            <a:off x="1703889" y="26922776"/>
            <a:ext cx="4386039" cy="4442375"/>
          </a:xfrm>
          <a:prstGeom prst="rect">
            <a:avLst/>
          </a:prstGeom>
        </p:spPr>
      </p:pic>
      <p:cxnSp>
        <p:nvCxnSpPr>
          <p:cNvPr id="77" name="Straight Connector 76"/>
          <p:cNvCxnSpPr>
            <a:endCxn id="72" idx="2"/>
          </p:cNvCxnSpPr>
          <p:nvPr/>
        </p:nvCxnSpPr>
        <p:spPr>
          <a:xfrm flipV="1">
            <a:off x="3378636" y="21325672"/>
            <a:ext cx="457200" cy="622748"/>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74" idx="0"/>
          </p:cNvCxnSpPr>
          <p:nvPr/>
        </p:nvCxnSpPr>
        <p:spPr>
          <a:xfrm flipH="1">
            <a:off x="3384940" y="22014610"/>
            <a:ext cx="757349" cy="570426"/>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56" idx="3"/>
          </p:cNvCxnSpPr>
          <p:nvPr/>
        </p:nvCxnSpPr>
        <p:spPr>
          <a:xfrm flipH="1">
            <a:off x="9071610" y="25643008"/>
            <a:ext cx="534725" cy="199086"/>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endCxn id="70" idx="1"/>
          </p:cNvCxnSpPr>
          <p:nvPr/>
        </p:nvCxnSpPr>
        <p:spPr>
          <a:xfrm>
            <a:off x="10695489" y="22044175"/>
            <a:ext cx="1337183" cy="769830"/>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3348496" y="28228952"/>
            <a:ext cx="248372" cy="157256"/>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2341409" y="28747057"/>
            <a:ext cx="213360" cy="96242"/>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endCxn id="54" idx="3"/>
          </p:cNvCxnSpPr>
          <p:nvPr/>
        </p:nvCxnSpPr>
        <p:spPr>
          <a:xfrm flipH="1" flipV="1">
            <a:off x="9366530" y="29675064"/>
            <a:ext cx="1207039" cy="448504"/>
          </a:xfrm>
          <a:prstGeom prst="line">
            <a:avLst/>
          </a:prstGeom>
          <a:ln w="57150">
            <a:solidFill>
              <a:srgbClr val="0003F3"/>
            </a:solidFill>
          </a:ln>
        </p:spPr>
        <p:style>
          <a:lnRef idx="1">
            <a:schemeClr val="accent1"/>
          </a:lnRef>
          <a:fillRef idx="0">
            <a:schemeClr val="accent1"/>
          </a:fillRef>
          <a:effectRef idx="0">
            <a:schemeClr val="accent1"/>
          </a:effectRef>
          <a:fontRef idx="minor">
            <a:schemeClr val="tx1"/>
          </a:fontRef>
        </p:style>
      </p:cxnSp>
      <p:sp>
        <p:nvSpPr>
          <p:cNvPr id="92" name="Right Brace 91"/>
          <p:cNvSpPr/>
          <p:nvPr/>
        </p:nvSpPr>
        <p:spPr>
          <a:xfrm>
            <a:off x="35547300" y="1450451"/>
            <a:ext cx="355600" cy="469752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3" name="Right Brace 92"/>
          <p:cNvSpPr/>
          <p:nvPr/>
        </p:nvSpPr>
        <p:spPr>
          <a:xfrm>
            <a:off x="35290359" y="6204390"/>
            <a:ext cx="331805" cy="7232210"/>
          </a:xfrm>
          <a:prstGeom prst="rightBrace">
            <a:avLst>
              <a:gd name="adj1" fmla="val 8333"/>
              <a:gd name="adj2" fmla="val 49122"/>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4" name="TextBox 93"/>
          <p:cNvSpPr txBox="1"/>
          <p:nvPr/>
        </p:nvSpPr>
        <p:spPr>
          <a:xfrm rot="16200000">
            <a:off x="34843710" y="3537601"/>
            <a:ext cx="2641600" cy="523220"/>
          </a:xfrm>
          <a:prstGeom prst="rect">
            <a:avLst/>
          </a:prstGeom>
          <a:noFill/>
        </p:spPr>
        <p:txBody>
          <a:bodyPr wrap="square" rtlCol="0">
            <a:spAutoFit/>
          </a:bodyPr>
          <a:lstStyle/>
          <a:p>
            <a:pPr algn="ctr"/>
            <a:r>
              <a:rPr lang="en-US" sz="2800" i="1" dirty="0" smtClean="0"/>
              <a:t>Leucocytozoon</a:t>
            </a:r>
            <a:endParaRPr lang="en-US" sz="2800" i="1" dirty="0"/>
          </a:p>
        </p:txBody>
      </p:sp>
      <p:sp>
        <p:nvSpPr>
          <p:cNvPr id="95" name="TextBox 94"/>
          <p:cNvSpPr txBox="1"/>
          <p:nvPr/>
        </p:nvSpPr>
        <p:spPr>
          <a:xfrm rot="16200000">
            <a:off x="34498846" y="9459023"/>
            <a:ext cx="2641600" cy="523220"/>
          </a:xfrm>
          <a:prstGeom prst="rect">
            <a:avLst/>
          </a:prstGeom>
          <a:noFill/>
        </p:spPr>
        <p:txBody>
          <a:bodyPr wrap="square" rtlCol="0">
            <a:spAutoFit/>
          </a:bodyPr>
          <a:lstStyle/>
          <a:p>
            <a:pPr algn="ctr"/>
            <a:r>
              <a:rPr lang="en-US" sz="2800" i="1" dirty="0" smtClean="0"/>
              <a:t>Plasmodium</a:t>
            </a:r>
            <a:endParaRPr lang="en-US" sz="2800" i="1" dirty="0"/>
          </a:p>
        </p:txBody>
      </p:sp>
      <p:sp>
        <p:nvSpPr>
          <p:cNvPr id="96" name="TextBox 95"/>
          <p:cNvSpPr txBox="1"/>
          <p:nvPr/>
        </p:nvSpPr>
        <p:spPr>
          <a:xfrm>
            <a:off x="879546" y="15512469"/>
            <a:ext cx="14382100" cy="3539430"/>
          </a:xfrm>
          <a:custGeom>
            <a:avLst/>
            <a:gdLst>
              <a:gd name="connsiteX0" fmla="*/ 0 w 13927858"/>
              <a:gd name="connsiteY0" fmla="*/ 0 h 2554545"/>
              <a:gd name="connsiteX1" fmla="*/ 13927858 w 13927858"/>
              <a:gd name="connsiteY1" fmla="*/ 0 h 2554545"/>
              <a:gd name="connsiteX2" fmla="*/ 13927858 w 13927858"/>
              <a:gd name="connsiteY2" fmla="*/ 2554545 h 2554545"/>
              <a:gd name="connsiteX3" fmla="*/ 0 w 13927858"/>
              <a:gd name="connsiteY3" fmla="*/ 2554545 h 2554545"/>
              <a:gd name="connsiteX4" fmla="*/ 0 w 13927858"/>
              <a:gd name="connsiteY4" fmla="*/ 0 h 2554545"/>
              <a:gd name="connsiteX0" fmla="*/ 0 w 13927858"/>
              <a:gd name="connsiteY0" fmla="*/ 0 h 2585032"/>
              <a:gd name="connsiteX1" fmla="*/ 13927858 w 13927858"/>
              <a:gd name="connsiteY1" fmla="*/ 0 h 2585032"/>
              <a:gd name="connsiteX2" fmla="*/ 13927858 w 13927858"/>
              <a:gd name="connsiteY2" fmla="*/ 2554545 h 2585032"/>
              <a:gd name="connsiteX3" fmla="*/ 5526808 w 13927858"/>
              <a:gd name="connsiteY3" fmla="*/ 2585032 h 2585032"/>
              <a:gd name="connsiteX4" fmla="*/ 0 w 13927858"/>
              <a:gd name="connsiteY4" fmla="*/ 2554545 h 2585032"/>
              <a:gd name="connsiteX5" fmla="*/ 0 w 13927858"/>
              <a:gd name="connsiteY5" fmla="*/ 0 h 2585032"/>
              <a:gd name="connsiteX0" fmla="*/ 0 w 13927858"/>
              <a:gd name="connsiteY0" fmla="*/ 0 h 3794097"/>
              <a:gd name="connsiteX1" fmla="*/ 13927858 w 13927858"/>
              <a:gd name="connsiteY1" fmla="*/ 0 h 3794097"/>
              <a:gd name="connsiteX2" fmla="*/ 13927858 w 13927858"/>
              <a:gd name="connsiteY2" fmla="*/ 2554545 h 3794097"/>
              <a:gd name="connsiteX3" fmla="*/ 5526808 w 13927858"/>
              <a:gd name="connsiteY3" fmla="*/ 2585032 h 3794097"/>
              <a:gd name="connsiteX4" fmla="*/ 0 w 13927858"/>
              <a:gd name="connsiteY4" fmla="*/ 2554545 h 3794097"/>
              <a:gd name="connsiteX5" fmla="*/ 0 w 13927858"/>
              <a:gd name="connsiteY5" fmla="*/ 0 h 3794097"/>
              <a:gd name="connsiteX0" fmla="*/ 0 w 13927858"/>
              <a:gd name="connsiteY0" fmla="*/ 0 h 5205467"/>
              <a:gd name="connsiteX1" fmla="*/ 13927858 w 13927858"/>
              <a:gd name="connsiteY1" fmla="*/ 0 h 5205467"/>
              <a:gd name="connsiteX2" fmla="*/ 13889758 w 13927858"/>
              <a:gd name="connsiteY2" fmla="*/ 5202495 h 5205467"/>
              <a:gd name="connsiteX3" fmla="*/ 5526808 w 13927858"/>
              <a:gd name="connsiteY3" fmla="*/ 2585032 h 5205467"/>
              <a:gd name="connsiteX4" fmla="*/ 0 w 13927858"/>
              <a:gd name="connsiteY4" fmla="*/ 2554545 h 5205467"/>
              <a:gd name="connsiteX5" fmla="*/ 0 w 13927858"/>
              <a:gd name="connsiteY5" fmla="*/ 0 h 5205467"/>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526808 w 13927858"/>
              <a:gd name="connsiteY4" fmla="*/ 2585032 h 5723933"/>
              <a:gd name="connsiteX5" fmla="*/ 0 w 13927858"/>
              <a:gd name="connsiteY5" fmla="*/ 2554545 h 5723933"/>
              <a:gd name="connsiteX6" fmla="*/ 0 w 13927858"/>
              <a:gd name="connsiteY6" fmla="*/ 0 h 5723933"/>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393458 w 13927858"/>
              <a:gd name="connsiteY4" fmla="*/ 3632781 h 5723933"/>
              <a:gd name="connsiteX5" fmla="*/ 5526808 w 13927858"/>
              <a:gd name="connsiteY5" fmla="*/ 2585032 h 5723933"/>
              <a:gd name="connsiteX6" fmla="*/ 0 w 13927858"/>
              <a:gd name="connsiteY6" fmla="*/ 2554545 h 5723933"/>
              <a:gd name="connsiteX7" fmla="*/ 0 w 13927858"/>
              <a:gd name="connsiteY7" fmla="*/ 0 h 5723933"/>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393458 w 13927858"/>
              <a:gd name="connsiteY4" fmla="*/ 3632781 h 5723933"/>
              <a:gd name="connsiteX5" fmla="*/ 5450608 w 13927858"/>
              <a:gd name="connsiteY5" fmla="*/ 2813631 h 5723933"/>
              <a:gd name="connsiteX6" fmla="*/ 5526808 w 13927858"/>
              <a:gd name="connsiteY6" fmla="*/ 2585032 h 5723933"/>
              <a:gd name="connsiteX7" fmla="*/ 0 w 13927858"/>
              <a:gd name="connsiteY7" fmla="*/ 2554545 h 5723933"/>
              <a:gd name="connsiteX8" fmla="*/ 0 w 13927858"/>
              <a:gd name="connsiteY8" fmla="*/ 0 h 5723933"/>
              <a:gd name="connsiteX0" fmla="*/ 0 w 13927858"/>
              <a:gd name="connsiteY0" fmla="*/ 0 h 5723933"/>
              <a:gd name="connsiteX1" fmla="*/ 13927858 w 13927858"/>
              <a:gd name="connsiteY1" fmla="*/ 0 h 5723933"/>
              <a:gd name="connsiteX2" fmla="*/ 13889758 w 13927858"/>
              <a:gd name="connsiteY2" fmla="*/ 5202495 h 5723933"/>
              <a:gd name="connsiteX3" fmla="*/ 6365008 w 13927858"/>
              <a:gd name="connsiteY3" fmla="*/ 5366331 h 5723933"/>
              <a:gd name="connsiteX4" fmla="*/ 5393458 w 13927858"/>
              <a:gd name="connsiteY4" fmla="*/ 3632781 h 5723933"/>
              <a:gd name="connsiteX5" fmla="*/ 5450608 w 13927858"/>
              <a:gd name="connsiteY5" fmla="*/ 2813631 h 5723933"/>
              <a:gd name="connsiteX6" fmla="*/ 5545858 w 13927858"/>
              <a:gd name="connsiteY6" fmla="*/ 2642181 h 5723933"/>
              <a:gd name="connsiteX7" fmla="*/ 5526808 w 13927858"/>
              <a:gd name="connsiteY7" fmla="*/ 2585032 h 5723933"/>
              <a:gd name="connsiteX8" fmla="*/ 0 w 13927858"/>
              <a:gd name="connsiteY8" fmla="*/ 2554545 h 5723933"/>
              <a:gd name="connsiteX9" fmla="*/ 0 w 13927858"/>
              <a:gd name="connsiteY9" fmla="*/ 0 h 5723933"/>
              <a:gd name="connsiteX0" fmla="*/ 0 w 13927858"/>
              <a:gd name="connsiteY0" fmla="*/ 0 h 5742097"/>
              <a:gd name="connsiteX1" fmla="*/ 13927858 w 13927858"/>
              <a:gd name="connsiteY1" fmla="*/ 0 h 5742097"/>
              <a:gd name="connsiteX2" fmla="*/ 13889758 w 13927858"/>
              <a:gd name="connsiteY2" fmla="*/ 5202495 h 5742097"/>
              <a:gd name="connsiteX3" fmla="*/ 10079758 w 13927858"/>
              <a:gd name="connsiteY3" fmla="*/ 5575881 h 5742097"/>
              <a:gd name="connsiteX4" fmla="*/ 6365008 w 13927858"/>
              <a:gd name="connsiteY4" fmla="*/ 5366331 h 5742097"/>
              <a:gd name="connsiteX5" fmla="*/ 5393458 w 13927858"/>
              <a:gd name="connsiteY5" fmla="*/ 3632781 h 5742097"/>
              <a:gd name="connsiteX6" fmla="*/ 5450608 w 13927858"/>
              <a:gd name="connsiteY6" fmla="*/ 2813631 h 5742097"/>
              <a:gd name="connsiteX7" fmla="*/ 5545858 w 13927858"/>
              <a:gd name="connsiteY7" fmla="*/ 2642181 h 5742097"/>
              <a:gd name="connsiteX8" fmla="*/ 5526808 w 13927858"/>
              <a:gd name="connsiteY8" fmla="*/ 2585032 h 5742097"/>
              <a:gd name="connsiteX9" fmla="*/ 0 w 13927858"/>
              <a:gd name="connsiteY9" fmla="*/ 2554545 h 5742097"/>
              <a:gd name="connsiteX10" fmla="*/ 0 w 13927858"/>
              <a:gd name="connsiteY10" fmla="*/ 0 h 5742097"/>
              <a:gd name="connsiteX0" fmla="*/ 0 w 13927858"/>
              <a:gd name="connsiteY0" fmla="*/ 0 h 5738546"/>
              <a:gd name="connsiteX1" fmla="*/ 13927858 w 13927858"/>
              <a:gd name="connsiteY1" fmla="*/ 0 h 5738546"/>
              <a:gd name="connsiteX2" fmla="*/ 13889758 w 13927858"/>
              <a:gd name="connsiteY2" fmla="*/ 5202495 h 5738546"/>
              <a:gd name="connsiteX3" fmla="*/ 12670558 w 13927858"/>
              <a:gd name="connsiteY3" fmla="*/ 5594931 h 5738546"/>
              <a:gd name="connsiteX4" fmla="*/ 10079758 w 13927858"/>
              <a:gd name="connsiteY4" fmla="*/ 5575881 h 5738546"/>
              <a:gd name="connsiteX5" fmla="*/ 6365008 w 13927858"/>
              <a:gd name="connsiteY5" fmla="*/ 5366331 h 5738546"/>
              <a:gd name="connsiteX6" fmla="*/ 5393458 w 13927858"/>
              <a:gd name="connsiteY6" fmla="*/ 3632781 h 5738546"/>
              <a:gd name="connsiteX7" fmla="*/ 5450608 w 13927858"/>
              <a:gd name="connsiteY7" fmla="*/ 2813631 h 5738546"/>
              <a:gd name="connsiteX8" fmla="*/ 5545858 w 13927858"/>
              <a:gd name="connsiteY8" fmla="*/ 2642181 h 5738546"/>
              <a:gd name="connsiteX9" fmla="*/ 5526808 w 13927858"/>
              <a:gd name="connsiteY9" fmla="*/ 2585032 h 5738546"/>
              <a:gd name="connsiteX10" fmla="*/ 0 w 13927858"/>
              <a:gd name="connsiteY10" fmla="*/ 2554545 h 5738546"/>
              <a:gd name="connsiteX11" fmla="*/ 0 w 13927858"/>
              <a:gd name="connsiteY11" fmla="*/ 0 h 573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27858" h="5738546">
                <a:moveTo>
                  <a:pt x="0" y="0"/>
                </a:moveTo>
                <a:lnTo>
                  <a:pt x="13927858" y="0"/>
                </a:lnTo>
                <a:lnTo>
                  <a:pt x="13889758" y="5202495"/>
                </a:lnTo>
                <a:cubicBezTo>
                  <a:pt x="13680208" y="6157209"/>
                  <a:pt x="13305558" y="5532700"/>
                  <a:pt x="12670558" y="5594931"/>
                </a:cubicBezTo>
                <a:cubicBezTo>
                  <a:pt x="12035558" y="5657162"/>
                  <a:pt x="11130683" y="5636206"/>
                  <a:pt x="10079758" y="5575881"/>
                </a:cubicBezTo>
                <a:lnTo>
                  <a:pt x="6365008" y="5366331"/>
                </a:lnTo>
                <a:cubicBezTo>
                  <a:pt x="5041033" y="5072962"/>
                  <a:pt x="5533158" y="4096331"/>
                  <a:pt x="5393458" y="3632781"/>
                </a:cubicBezTo>
                <a:cubicBezTo>
                  <a:pt x="5310908" y="3204156"/>
                  <a:pt x="5428383" y="2988256"/>
                  <a:pt x="5450608" y="2813631"/>
                </a:cubicBezTo>
                <a:cubicBezTo>
                  <a:pt x="5526808" y="2642181"/>
                  <a:pt x="5533158" y="2680281"/>
                  <a:pt x="5545858" y="2642181"/>
                </a:cubicBezTo>
                <a:cubicBezTo>
                  <a:pt x="5558558" y="2604081"/>
                  <a:pt x="6501918" y="2593288"/>
                  <a:pt x="5526808" y="2585032"/>
                </a:cubicBezTo>
                <a:lnTo>
                  <a:pt x="0" y="2554545"/>
                </a:lnTo>
                <a:lnTo>
                  <a:pt x="0" y="0"/>
                </a:lnTo>
                <a:close/>
              </a:path>
            </a:pathLst>
          </a:custGeom>
          <a:noFill/>
        </p:spPr>
        <p:txBody>
          <a:bodyPr wrap="square" rtlCol="0">
            <a:spAutoFit/>
          </a:bodyPr>
          <a:lstStyle/>
          <a:p>
            <a:pPr algn="r"/>
            <a:r>
              <a:rPr lang="en-US" sz="3200" dirty="0" smtClean="0">
                <a:latin typeface="Garamond" panose="02020404030301010803" pitchFamily="18" charset="0"/>
              </a:rPr>
              <a:t>Figure 3. Prevalence of species and lineages of Avian Malaria in Cattle Egret in Florida</a:t>
            </a:r>
            <a:r>
              <a:rPr lang="en-US" sz="3200" dirty="0" smtClean="0">
                <a:latin typeface="Garamond" panose="02020404030301010803" pitchFamily="18" charset="0"/>
              </a:rPr>
              <a:t>.</a:t>
            </a:r>
            <a:endParaRPr lang="en-US" sz="3200" dirty="0">
              <a:latin typeface="Garamond" panose="02020404030301010803" pitchFamily="18" charset="0"/>
            </a:endParaRPr>
          </a:p>
          <a:p>
            <a:pPr marL="457200" indent="-457200" algn="r">
              <a:buFont typeface="Arial" panose="020B0604020202020204" pitchFamily="34" charset="0"/>
              <a:buChar char="•"/>
            </a:pPr>
            <a:r>
              <a:rPr lang="en-US" sz="3200" i="1" dirty="0" smtClean="0">
                <a:latin typeface="Garamond" panose="02020404030301010803" pitchFamily="18" charset="0"/>
              </a:rPr>
              <a:t>Leucocytozoon sp. </a:t>
            </a:r>
            <a:r>
              <a:rPr lang="en-US" sz="3200" dirty="0" smtClean="0">
                <a:latin typeface="Garamond" panose="02020404030301010803" pitchFamily="18" charset="0"/>
              </a:rPr>
              <a:t>Isolate B30 is wide spread</a:t>
            </a:r>
          </a:p>
          <a:p>
            <a:pPr marL="457200" indent="-457200" algn="r">
              <a:buFont typeface="Arial" panose="020B0604020202020204" pitchFamily="34" charset="0"/>
              <a:buChar char="•"/>
            </a:pPr>
            <a:r>
              <a:rPr lang="en-US" sz="3200" i="1" dirty="0" smtClean="0">
                <a:latin typeface="Garamond" panose="02020404030301010803" pitchFamily="18" charset="0"/>
              </a:rPr>
              <a:t>Plasmodium sp. </a:t>
            </a:r>
            <a:r>
              <a:rPr lang="en-US" sz="3200" dirty="0" smtClean="0">
                <a:latin typeface="Garamond" panose="02020404030301010803" pitchFamily="18" charset="0"/>
              </a:rPr>
              <a:t>NYCNYC01 only in central and northern Florida</a:t>
            </a:r>
          </a:p>
          <a:p>
            <a:pPr marL="457200" indent="-457200" algn="r">
              <a:buFont typeface="Arial" panose="020B0604020202020204" pitchFamily="34" charset="0"/>
              <a:buChar char="•"/>
            </a:pPr>
            <a:r>
              <a:rPr lang="en-US" sz="3200" dirty="0" smtClean="0">
                <a:latin typeface="Garamond" panose="02020404030301010803" pitchFamily="18" charset="0"/>
              </a:rPr>
              <a:t>Novel </a:t>
            </a:r>
            <a:r>
              <a:rPr lang="en-US" sz="3200" dirty="0" err="1" smtClean="0">
                <a:latin typeface="Garamond" panose="02020404030301010803" pitchFamily="18" charset="0"/>
              </a:rPr>
              <a:t>Haemosprodia</a:t>
            </a:r>
            <a:r>
              <a:rPr lang="en-US" sz="3200" dirty="0" smtClean="0">
                <a:latin typeface="Garamond" panose="02020404030301010803" pitchFamily="18" charset="0"/>
              </a:rPr>
              <a:t> genus found in both north and south</a:t>
            </a:r>
          </a:p>
          <a:p>
            <a:pPr marL="457200" indent="-457200" algn="r">
              <a:buFont typeface="Arial" panose="020B0604020202020204" pitchFamily="34" charset="0"/>
              <a:buChar char="•"/>
            </a:pPr>
            <a:r>
              <a:rPr lang="en-US" sz="3200" dirty="0" smtClean="0">
                <a:latin typeface="Garamond" panose="02020404030301010803" pitchFamily="18" charset="0"/>
              </a:rPr>
              <a:t>Prevalence of neighboring cities, Milton and Valparaiso </a:t>
            </a:r>
            <a:r>
              <a:rPr lang="en-US" sz="3200" dirty="0" smtClean="0">
                <a:latin typeface="Garamond" panose="02020404030301010803" pitchFamily="18" charset="0"/>
              </a:rPr>
              <a:t>varied</a:t>
            </a:r>
            <a:endParaRPr lang="en-US" sz="3200" dirty="0">
              <a:latin typeface="Garamond" panose="02020404030301010803" pitchFamily="18" charset="0"/>
            </a:endParaRPr>
          </a:p>
          <a:p>
            <a:pPr marL="457200" indent="-457200" algn="r">
              <a:buFont typeface="Arial" panose="020B0604020202020204" pitchFamily="34" charset="0"/>
              <a:buChar char="•"/>
            </a:pPr>
            <a:r>
              <a:rPr lang="en-US" sz="3200" dirty="0" smtClean="0">
                <a:latin typeface="Garamond" panose="02020404030301010803" pitchFamily="18" charset="0"/>
              </a:rPr>
              <a:t>Pie charts and map made with ggplot2 package in </a:t>
            </a:r>
          </a:p>
          <a:p>
            <a:pPr algn="r"/>
            <a:r>
              <a:rPr lang="en-US" sz="3200" dirty="0" smtClean="0">
                <a:latin typeface="Garamond" panose="02020404030301010803" pitchFamily="18" charset="0"/>
              </a:rPr>
              <a:t>R version 3.4.1</a:t>
            </a:r>
            <a:endParaRPr lang="en-US" sz="3200" dirty="0">
              <a:latin typeface="Garamond" panose="02020404030301010803" pitchFamily="18" charset="0"/>
            </a:endParaRPr>
          </a:p>
        </p:txBody>
      </p:sp>
      <p:sp>
        <p:nvSpPr>
          <p:cNvPr id="97" name="TextBox 96"/>
          <p:cNvSpPr txBox="1"/>
          <p:nvPr/>
        </p:nvSpPr>
        <p:spPr>
          <a:xfrm>
            <a:off x="14288878" y="28076747"/>
            <a:ext cx="1028700" cy="461665"/>
          </a:xfrm>
          <a:prstGeom prst="rect">
            <a:avLst/>
          </a:prstGeom>
          <a:noFill/>
        </p:spPr>
        <p:txBody>
          <a:bodyPr wrap="square" rtlCol="0">
            <a:spAutoFit/>
          </a:bodyPr>
          <a:lstStyle/>
          <a:p>
            <a:r>
              <a:rPr lang="en-US" sz="2400" dirty="0" smtClean="0">
                <a:latin typeface="Garamond" panose="02020404030301010803" pitchFamily="18" charset="0"/>
              </a:rPr>
              <a:t>N=27</a:t>
            </a:r>
            <a:endParaRPr lang="en-US" sz="2400" dirty="0">
              <a:latin typeface="Garamond" panose="02020404030301010803" pitchFamily="18" charset="0"/>
            </a:endParaRPr>
          </a:p>
        </p:txBody>
      </p:sp>
      <p:sp>
        <p:nvSpPr>
          <p:cNvPr id="99" name="TextBox 98"/>
          <p:cNvSpPr txBox="1"/>
          <p:nvPr/>
        </p:nvSpPr>
        <p:spPr>
          <a:xfrm>
            <a:off x="5033727" y="20803814"/>
            <a:ext cx="1028700" cy="461665"/>
          </a:xfrm>
          <a:prstGeom prst="rect">
            <a:avLst/>
          </a:prstGeom>
          <a:noFill/>
        </p:spPr>
        <p:txBody>
          <a:bodyPr wrap="square" rtlCol="0">
            <a:spAutoFit/>
          </a:bodyPr>
          <a:lstStyle/>
          <a:p>
            <a:r>
              <a:rPr lang="en-US" sz="2400" dirty="0" smtClean="0">
                <a:latin typeface="Garamond" panose="02020404030301010803" pitchFamily="18" charset="0"/>
              </a:rPr>
              <a:t>N=42</a:t>
            </a:r>
            <a:endParaRPr lang="en-US" sz="2400" dirty="0">
              <a:latin typeface="Garamond" panose="02020404030301010803" pitchFamily="18" charset="0"/>
            </a:endParaRPr>
          </a:p>
        </p:txBody>
      </p:sp>
      <p:sp>
        <p:nvSpPr>
          <p:cNvPr id="100" name="TextBox 99"/>
          <p:cNvSpPr txBox="1"/>
          <p:nvPr/>
        </p:nvSpPr>
        <p:spPr>
          <a:xfrm>
            <a:off x="4134934" y="25545778"/>
            <a:ext cx="1028700" cy="461665"/>
          </a:xfrm>
          <a:prstGeom prst="rect">
            <a:avLst/>
          </a:prstGeom>
          <a:noFill/>
        </p:spPr>
        <p:txBody>
          <a:bodyPr wrap="square" rtlCol="0">
            <a:spAutoFit/>
          </a:bodyPr>
          <a:lstStyle/>
          <a:p>
            <a:r>
              <a:rPr lang="en-US" sz="2400" dirty="0" smtClean="0">
                <a:latin typeface="Garamond" panose="02020404030301010803" pitchFamily="18" charset="0"/>
              </a:rPr>
              <a:t>N=8</a:t>
            </a:r>
            <a:endParaRPr lang="en-US" sz="2400" dirty="0">
              <a:latin typeface="Garamond" panose="02020404030301010803" pitchFamily="18" charset="0"/>
            </a:endParaRPr>
          </a:p>
        </p:txBody>
      </p:sp>
      <p:sp>
        <p:nvSpPr>
          <p:cNvPr id="101" name="TextBox 100"/>
          <p:cNvSpPr txBox="1"/>
          <p:nvPr/>
        </p:nvSpPr>
        <p:spPr>
          <a:xfrm>
            <a:off x="8468047" y="27043932"/>
            <a:ext cx="1028700" cy="461665"/>
          </a:xfrm>
          <a:prstGeom prst="rect">
            <a:avLst/>
          </a:prstGeom>
          <a:noFill/>
        </p:spPr>
        <p:txBody>
          <a:bodyPr wrap="square" rtlCol="0">
            <a:spAutoFit/>
          </a:bodyPr>
          <a:lstStyle/>
          <a:p>
            <a:r>
              <a:rPr lang="en-US" sz="2400" dirty="0" smtClean="0">
                <a:latin typeface="Garamond" panose="02020404030301010803" pitchFamily="18" charset="0"/>
              </a:rPr>
              <a:t>N=24</a:t>
            </a:r>
            <a:endParaRPr lang="en-US" sz="2400" dirty="0">
              <a:latin typeface="Garamond" panose="02020404030301010803" pitchFamily="18" charset="0"/>
            </a:endParaRPr>
          </a:p>
        </p:txBody>
      </p:sp>
      <p:sp>
        <p:nvSpPr>
          <p:cNvPr id="102" name="TextBox 101"/>
          <p:cNvSpPr txBox="1"/>
          <p:nvPr/>
        </p:nvSpPr>
        <p:spPr>
          <a:xfrm>
            <a:off x="8788360" y="30848746"/>
            <a:ext cx="1028700" cy="461665"/>
          </a:xfrm>
          <a:prstGeom prst="rect">
            <a:avLst/>
          </a:prstGeom>
          <a:noFill/>
        </p:spPr>
        <p:txBody>
          <a:bodyPr wrap="square" rtlCol="0">
            <a:spAutoFit/>
          </a:bodyPr>
          <a:lstStyle/>
          <a:p>
            <a:r>
              <a:rPr lang="en-US" sz="2400" dirty="0" smtClean="0">
                <a:latin typeface="Garamond" panose="02020404030301010803" pitchFamily="18" charset="0"/>
              </a:rPr>
              <a:t>N=7</a:t>
            </a:r>
            <a:endParaRPr lang="en-US" sz="2400" dirty="0">
              <a:latin typeface="Garamond" panose="02020404030301010803" pitchFamily="18" charset="0"/>
            </a:endParaRPr>
          </a:p>
        </p:txBody>
      </p:sp>
      <p:sp>
        <p:nvSpPr>
          <p:cNvPr id="103" name="TextBox 102"/>
          <p:cNvSpPr txBox="1"/>
          <p:nvPr/>
        </p:nvSpPr>
        <p:spPr>
          <a:xfrm>
            <a:off x="14436910" y="24185701"/>
            <a:ext cx="1028700" cy="461665"/>
          </a:xfrm>
          <a:prstGeom prst="rect">
            <a:avLst/>
          </a:prstGeom>
          <a:noFill/>
        </p:spPr>
        <p:txBody>
          <a:bodyPr wrap="square" rtlCol="0">
            <a:spAutoFit/>
          </a:bodyPr>
          <a:lstStyle/>
          <a:p>
            <a:r>
              <a:rPr lang="en-US" sz="2400" dirty="0" smtClean="0">
                <a:latin typeface="Garamond" panose="02020404030301010803" pitchFamily="18" charset="0"/>
              </a:rPr>
              <a:t>N=23</a:t>
            </a:r>
            <a:endParaRPr lang="en-US" sz="2400" dirty="0">
              <a:latin typeface="Garamond" panose="02020404030301010803" pitchFamily="18" charset="0"/>
            </a:endParaRPr>
          </a:p>
        </p:txBody>
      </p:sp>
    </p:spTree>
    <p:extLst>
      <p:ext uri="{BB962C8B-B14F-4D97-AF65-F5344CB8AC3E}">
        <p14:creationId xmlns:p14="http://schemas.microsoft.com/office/powerpoint/2010/main" val="15789737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30208</TotalTime>
  <Words>594</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Garamond</vt:lpstr>
      <vt:lpstr>Arial</vt:lpstr>
      <vt:lpstr>Office Theme</vt:lpstr>
      <vt:lpstr>PowerPoint Presentation</vt:lpstr>
    </vt:vector>
  </TitlesOfParts>
  <Company>Microsoft</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UF</dc:creator>
  <cp:lastModifiedBy>Ledger,Kimberly J</cp:lastModifiedBy>
  <cp:revision>252</cp:revision>
  <cp:lastPrinted>2016-04-28T17:15:51Z</cp:lastPrinted>
  <dcterms:created xsi:type="dcterms:W3CDTF">2016-04-04T15:17:21Z</dcterms:created>
  <dcterms:modified xsi:type="dcterms:W3CDTF">2017-11-29T12:11:41Z</dcterms:modified>
</cp:coreProperties>
</file>